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314" r:id="rId3"/>
    <p:sldId id="2315" r:id="rId5"/>
    <p:sldId id="2339" r:id="rId6"/>
    <p:sldId id="2316" r:id="rId7"/>
    <p:sldId id="2522" r:id="rId8"/>
    <p:sldId id="2523" r:id="rId9"/>
    <p:sldId id="1928" r:id="rId10"/>
    <p:sldId id="2390" r:id="rId11"/>
    <p:sldId id="1014" r:id="rId12"/>
    <p:sldId id="2466" r:id="rId13"/>
    <p:sldId id="2524" r:id="rId14"/>
    <p:sldId id="2525" r:id="rId15"/>
    <p:sldId id="2342" r:id="rId16"/>
    <p:sldId id="2527" r:id="rId17"/>
    <p:sldId id="2464" r:id="rId18"/>
    <p:sldId id="1489" r:id="rId19"/>
    <p:sldId id="2528" r:id="rId20"/>
    <p:sldId id="2388" r:id="rId21"/>
    <p:sldId id="2530" r:id="rId22"/>
    <p:sldId id="2529" r:id="rId23"/>
    <p:sldId id="2531" r:id="rId24"/>
    <p:sldId id="2532" r:id="rId25"/>
    <p:sldId id="2345" r:id="rId26"/>
    <p:sldId id="2534" r:id="rId27"/>
    <p:sldId id="2535" r:id="rId28"/>
    <p:sldId id="2536" r:id="rId29"/>
    <p:sldId id="2537" r:id="rId30"/>
    <p:sldId id="2538" r:id="rId31"/>
    <p:sldId id="2539" r:id="rId32"/>
    <p:sldId id="2346" r:id="rId33"/>
    <p:sldId id="2541" r:id="rId34"/>
    <p:sldId id="2542" r:id="rId35"/>
    <p:sldId id="2543" r:id="rId36"/>
    <p:sldId id="2344" r:id="rId37"/>
    <p:sldId id="2320" r:id="rId38"/>
  </p:sldIdLst>
  <p:sldSz cx="12192000" cy="6858000"/>
  <p:notesSz cx="6858000" cy="9144000"/>
  <p:custDataLst>
    <p:tags r:id="rId4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9A78"/>
    <a:srgbClr val="9C45C5"/>
    <a:srgbClr val="44546A"/>
    <a:srgbClr val="8BC145"/>
    <a:srgbClr val="36AFCE"/>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8"/>
    <p:restoredTop sz="94626"/>
  </p:normalViewPr>
  <p:slideViewPr>
    <p:cSldViewPr snapToGrid="0">
      <p:cViewPr varScale="1">
        <p:scale>
          <a:sx n="79" d="100"/>
          <a:sy n="79" d="100"/>
        </p:scale>
        <p:origin x="54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gs" Target="tags/tag10.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133F80-539D-4707-9841-183974CC1F8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A775D-D46C-46CC-AD07-85213D52E0F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15A775D-D46C-46CC-AD07-85213D52E0F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38" name="Group 5"/>
          <p:cNvGrpSpPr/>
          <p:nvPr userDrawn="1"/>
        </p:nvGrpSpPr>
        <p:grpSpPr>
          <a:xfrm>
            <a:off x="0" y="3175"/>
            <a:ext cx="12192000" cy="6854825"/>
            <a:chOff x="0" y="3175"/>
            <a:chExt cx="12192000" cy="6854825"/>
          </a:xfrm>
        </p:grpSpPr>
        <p:sp>
          <p:nvSpPr>
            <p:cNvPr id="39"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55000"/>
              </a:schemeClr>
            </a:solidFill>
            <a:ln>
              <a:noFill/>
            </a:ln>
          </p:spPr>
          <p:txBody>
            <a:bodyPr vert="horz" wrap="square" lIns="91440" tIns="45720" rIns="91440" bIns="45720" numCol="1" anchor="t" anchorCtr="0" compatLnSpc="1"/>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0" name="椭圆 5"/>
            <p:cNvSpPr/>
            <p:nvPr/>
          </p:nvSpPr>
          <p:spPr>
            <a:xfrm>
              <a:off x="492208" y="426058"/>
              <a:ext cx="324679" cy="324679"/>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41" name="矩形 40"/>
            <p:cNvSpPr/>
            <p:nvPr/>
          </p:nvSpPr>
          <p:spPr>
            <a:xfrm>
              <a:off x="0" y="6533321"/>
              <a:ext cx="12192000" cy="324679"/>
            </a:xfrm>
            <a:prstGeom prst="rect">
              <a:avLst/>
            </a:prstGeom>
            <a:gradFill>
              <a:gsLst>
                <a:gs pos="0">
                  <a:schemeClr val="accent1"/>
                </a:gs>
                <a:gs pos="100000">
                  <a:schemeClr val="accent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endParaRPr lang="en-US" dirty="0"/>
          </a:p>
        </p:txBody>
      </p:sp>
      <p:sp>
        <p:nvSpPr>
          <p:cNvPr id="4" name="Date Placeholder 3"/>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7" name="Date Placeholder 6"/>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US" dirty="0"/>
          </a:p>
        </p:txBody>
      </p:sp>
      <p:sp>
        <p:nvSpPr>
          <p:cNvPr id="3" name="Date Placeholder 2"/>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81ABA338-C754-4EDE-B0F7-9C541DAB2653}"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FE5F2F-2341-4894-9DB8-674B4B2A6D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BA338-C754-4EDE-B0F7-9C541DAB2653}"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FE5F2F-2341-4894-9DB8-674B4B2A6D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tags" Target="../tags/tag8.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697492"/>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450576"/>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080130"/>
            <a:ext cx="5690172" cy="1014730"/>
          </a:xfrm>
          <a:prstGeom prst="rect">
            <a:avLst/>
          </a:prstGeom>
        </p:spPr>
        <p:txBody>
          <a:bodyPr wrap="square">
            <a:spAutoFit/>
          </a:bodyPr>
          <a:lstStyle/>
          <a:p>
            <a:pPr algn="l"/>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新编大学生</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157349"/>
            <a:ext cx="6537168" cy="58356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创新创业教育</a:t>
            </a:r>
            <a:endParaRPr lang="zh-CN" altLang="en-US"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40255" y="4131310"/>
            <a:ext cx="6395720"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本书兼顾了传统教材的系统性和理论性，还创新构建了“创新”“创业”和“创业计划实施”三个模块的立体化阅读学习平台，如大量采用了“二维码链接”形式，拓展了相关知识点的学习。</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bldLvl="0" animBg="1"/>
          <p:bldP spid="1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图片1"/>
          <p:cNvPicPr>
            <a:picLocks noChangeAspect="1"/>
          </p:cNvPicPr>
          <p:nvPr/>
        </p:nvPicPr>
        <p:blipFill>
          <a:blip r:embed="rId1"/>
          <a:stretch>
            <a:fillRect/>
          </a:stretch>
        </p:blipFill>
        <p:spPr>
          <a:xfrm>
            <a:off x="5715" y="1613535"/>
            <a:ext cx="3267075" cy="2777490"/>
          </a:xfrm>
          <a:prstGeom prst="rect">
            <a:avLst/>
          </a:prstGeom>
        </p:spPr>
      </p:pic>
      <p:grpSp>
        <p:nvGrpSpPr>
          <p:cNvPr id="16" name="组合 15"/>
          <p:cNvGrpSpPr/>
          <p:nvPr/>
        </p:nvGrpSpPr>
        <p:grpSpPr>
          <a:xfrm>
            <a:off x="2864981" y="1613455"/>
            <a:ext cx="9326880" cy="2778125"/>
            <a:chOff x="885862" y="2119893"/>
            <a:chExt cx="9326880" cy="2778125"/>
          </a:xfrm>
          <a:solidFill>
            <a:srgbClr val="00B050"/>
          </a:solidFill>
        </p:grpSpPr>
        <p:sp>
          <p:nvSpPr>
            <p:cNvPr id="17" name="等腰三角形 16"/>
            <p:cNvSpPr/>
            <p:nvPr/>
          </p:nvSpPr>
          <p:spPr>
            <a:xfrm rot="16200000">
              <a:off x="853225" y="3304575"/>
              <a:ext cx="473237" cy="4079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8" name="矩形 17"/>
            <p:cNvSpPr/>
            <p:nvPr/>
          </p:nvSpPr>
          <p:spPr>
            <a:xfrm>
              <a:off x="1233207" y="2119893"/>
              <a:ext cx="8979535" cy="277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145" rIns="71755" rtlCol="0" anchor="ctr"/>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由于企业新创，组织资源无疑是三类中较为薄弱的部分；而人力资源为创业时期中最为关键的因素，创业者及其团队的洞察力、知识、能力、经验及社会关系影响到整个创业过程的开始与成功；同时，在企业新创时期，专门的知识技能往往掌握在创业者等少数人手中，因而此时的技术资源在事实上和人力资源紧密结合，并且上述两种资源可能成为企业竞争优势的重要来源。在物资资源中，创业时期的资源最初主要为财务资源和少量的厂房、设备等。</a:t>
              </a:r>
              <a:endParaRPr kumimoji="0" lang="zh-CN" altLang="en-US" b="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26" name="矩形 25"/>
          <p:cNvSpPr/>
          <p:nvPr/>
        </p:nvSpPr>
        <p:spPr>
          <a:xfrm>
            <a:off x="1229360" y="4594543"/>
            <a:ext cx="9733280" cy="1753235"/>
          </a:xfrm>
          <a:prstGeom prst="rect">
            <a:avLst/>
          </a:prstGeom>
        </p:spPr>
        <p:txBody>
          <a:bodyPr wrap="square" anchor="ctr" anchorCtr="0">
            <a:spAutoFit/>
          </a:bodyPr>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细分后的创业资源经过重新归纳，主要为以下几种：</a:t>
            </a:r>
            <a:endParaRPr kumimoji="0" lang="zh-CN" altLang="en-US" sz="1800" b="0" i="0" u="none" strike="noStrike" kern="1200" cap="none" spc="0" normalizeH="0" baseline="0" noProof="0" dirty="0">
              <a:ln>
                <a:noFill/>
              </a:ln>
              <a:solidFill>
                <a:srgbClr val="000000">
                  <a:lumMod val="85000"/>
                  <a:lumOff val="1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①人力和技术资源，包括创业者及其团队的能力、经验、社会关系及其掌握的关键技术等；</a:t>
            </a:r>
            <a:endParaRPr kumimoji="0" lang="zh-CN" altLang="en-US" sz="1800" b="0" i="0" u="none" strike="noStrike" kern="1200" cap="none" spc="0" normalizeH="0" baseline="0" noProof="0" dirty="0">
              <a:ln>
                <a:noFill/>
              </a:ln>
              <a:solidFill>
                <a:srgbClr val="000000">
                  <a:lumMod val="85000"/>
                  <a:lumOff val="1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②财务资源，即以货币形式存在的资源；</a:t>
            </a:r>
            <a:endParaRPr kumimoji="0" lang="zh-CN" altLang="en-US" sz="1800" b="0" i="0" u="none" strike="noStrike" kern="1200" cap="none" spc="0" normalizeH="0" baseline="0" noProof="0" dirty="0">
              <a:ln>
                <a:noFill/>
              </a:ln>
              <a:solidFill>
                <a:srgbClr val="000000">
                  <a:lumMod val="85000"/>
                  <a:lumOff val="1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4572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59296752"/>
                </a:ext>
              </a:extLst>
            </a:pPr>
            <a:r>
              <a:rPr kumimoji="0" lang="zh-CN" altLang="en-US" sz="1800" b="0" i="0" u="none" strike="noStrike" kern="1200" cap="none" spc="0" normalizeH="0" baseline="0" noProof="0" dirty="0">
                <a:ln>
                  <a:noFill/>
                </a:ln>
                <a:solidFill>
                  <a:srgbClr val="000000">
                    <a:lumMod val="85000"/>
                    <a:lumOff val="1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③其他生产经营性资源，即在企业新创过程中所需的厂房、设施、原材料等。</a:t>
            </a:r>
            <a:endParaRPr kumimoji="0" lang="zh-CN" altLang="en-US" sz="1800" b="0" i="0" u="none" strike="noStrike" kern="1200" cap="none" spc="0" normalizeH="0" baseline="0" noProof="0" dirty="0">
              <a:ln>
                <a:noFill/>
              </a:ln>
              <a:solidFill>
                <a:srgbClr val="000000">
                  <a:lumMod val="85000"/>
                  <a:lumOff val="15000"/>
                </a:srgbClr>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8" name="文本框 17"/>
          <p:cNvSpPr txBox="1"/>
          <p:nvPr/>
        </p:nvSpPr>
        <p:spPr>
          <a:xfrm>
            <a:off x="1094105" y="404495"/>
            <a:ext cx="418846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创业资源及其分类</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p:tgtEl>
                                          <p:spTgt spid="16"/>
                                        </p:tgtEl>
                                        <p:attrNameLst>
                                          <p:attrName>ppt_x</p:attrName>
                                        </p:attrNameLst>
                                      </p:cBhvr>
                                      <p:tavLst>
                                        <p:tav tm="0">
                                          <p:val>
                                            <p:strVal val="#ppt_x+#ppt_w*1.125000"/>
                                          </p:val>
                                        </p:tav>
                                        <p:tav tm="100000">
                                          <p:val>
                                            <p:strVal val="#ppt_x"/>
                                          </p:val>
                                        </p:tav>
                                      </p:tavLst>
                                    </p:anim>
                                    <p:animEffect transition="in" filter="wipe(left)">
                                      <p:cBhvr>
                                        <p:cTn id="8" dur="1000"/>
                                        <p:tgtEl>
                                          <p:spTgt spid="16"/>
                                        </p:tgtEl>
                                      </p:cBhvr>
                                    </p:animEffect>
                                  </p:childTnLst>
                                </p:cTn>
                              </p:par>
                            </p:childTnLst>
                          </p:cTn>
                        </p:par>
                        <p:par>
                          <p:cTn id="9" fill="hold">
                            <p:stCondLst>
                              <p:cond delay="10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26"/>
                                        </p:tgtEl>
                                        <p:attrNameLst>
                                          <p:attrName>style.visibility</p:attrName>
                                        </p:attrNameLst>
                                      </p:cBhvr>
                                      <p:to>
                                        <p:strVal val="visible"/>
                                      </p:to>
                                    </p:set>
                                    <p:animEffect transition="in" filter="fade">
                                      <p:cBhvr>
                                        <p:cTn id="12"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2"/>
          <p:cNvPicPr>
            <a:picLocks noChangeAspect="1"/>
          </p:cNvPicPr>
          <p:nvPr/>
        </p:nvPicPr>
        <p:blipFill>
          <a:blip r:embed="rId1"/>
          <a:stretch>
            <a:fillRect/>
          </a:stretch>
        </p:blipFill>
        <p:spPr>
          <a:xfrm>
            <a:off x="920750" y="1838325"/>
            <a:ext cx="1934845" cy="1945005"/>
          </a:xfrm>
          <a:prstGeom prst="rect">
            <a:avLst/>
          </a:prstGeom>
        </p:spPr>
      </p:pic>
      <p:pic>
        <p:nvPicPr>
          <p:cNvPr id="4" name="图片 3" descr="图片1"/>
          <p:cNvPicPr>
            <a:picLocks noChangeAspect="1"/>
          </p:cNvPicPr>
          <p:nvPr/>
        </p:nvPicPr>
        <p:blipFill>
          <a:blip r:embed="rId2"/>
          <a:stretch>
            <a:fillRect/>
          </a:stretch>
        </p:blipFill>
        <p:spPr>
          <a:xfrm>
            <a:off x="910590" y="3875405"/>
            <a:ext cx="1945640" cy="1944370"/>
          </a:xfrm>
          <a:prstGeom prst="rect">
            <a:avLst/>
          </a:prstGeom>
        </p:spPr>
      </p:pic>
      <p:pic>
        <p:nvPicPr>
          <p:cNvPr id="3" name="图片 2" descr="图片4"/>
          <p:cNvPicPr>
            <a:picLocks noChangeAspect="1"/>
          </p:cNvPicPr>
          <p:nvPr/>
        </p:nvPicPr>
        <p:blipFill>
          <a:blip r:embed="rId3"/>
          <a:srcRect l="43764" t="19564" r="12401" b="3657"/>
          <a:stretch>
            <a:fillRect/>
          </a:stretch>
        </p:blipFill>
        <p:spPr>
          <a:xfrm>
            <a:off x="2931795" y="1836420"/>
            <a:ext cx="1959610" cy="1946275"/>
          </a:xfrm>
          <a:prstGeom prst="rect">
            <a:avLst/>
          </a:prstGeom>
        </p:spPr>
      </p:pic>
      <p:sp>
        <p:nvSpPr>
          <p:cNvPr id="19" name="矩形 18"/>
          <p:cNvSpPr/>
          <p:nvPr/>
        </p:nvSpPr>
        <p:spPr>
          <a:xfrm>
            <a:off x="2938349" y="3886331"/>
            <a:ext cx="8520834" cy="19449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145" rtlCol="0" anchor="ctr"/>
          <a:p>
            <a:pPr marL="0" marR="0" lvl="0" indent="0" algn="l" defTabSz="914400" rtl="0" fontAlgn="auto">
              <a:lnSpc>
                <a:spcPct val="120000"/>
              </a:lnSpc>
              <a:spcBef>
                <a:spcPts val="0"/>
              </a:spcBef>
              <a:spcAft>
                <a:spcPts val="1200"/>
              </a:spcAft>
              <a:buClrTx/>
              <a:buSzTx/>
              <a:buFontTx/>
              <a:buNone/>
              <a:defRPr/>
            </a:pPr>
            <a:r>
              <a:rPr kumimoji="0" lang="zh-CN" altLang="en-US" sz="1600" i="0" u="none" strike="noStrike" kern="1200" cap="none" spc="0" normalizeH="0" baseline="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核心资源主要包括</a:t>
            </a:r>
            <a:r>
              <a:rPr kumimoji="0" lang="zh-CN" altLang="en-US"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技术、管理和人力资源</a:t>
            </a:r>
            <a:r>
              <a:rPr kumimoji="0" lang="zh-CN" altLang="en-US" sz="1600" i="0" u="none" strike="noStrike" kern="1200" cap="none" spc="0" normalizeH="0" baseline="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。这几类资源涉及创业企业有别于其他企业的核心竞争力，是创业机会识别、机会筛选和机会运用几大阶段的主线。</a:t>
            </a:r>
            <a:endParaRPr kumimoji="0" lang="zh-CN" altLang="en-US" sz="1600" i="0" u="none" strike="noStrike" kern="1200" cap="none" spc="0" normalizeH="0" baseline="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l" defTabSz="914400" rtl="0" fontAlgn="auto">
              <a:lnSpc>
                <a:spcPct val="120000"/>
              </a:lnSpc>
              <a:spcBef>
                <a:spcPts val="0"/>
              </a:spcBef>
              <a:spcAft>
                <a:spcPts val="1200"/>
              </a:spcAft>
              <a:buClrTx/>
              <a:buSzTx/>
              <a:buFontTx/>
              <a:buNone/>
              <a:defRPr/>
            </a:pPr>
            <a:r>
              <a:rPr kumimoji="0" lang="zh-CN" altLang="en-US" sz="1600" i="0" u="none" strike="noStrike" kern="1200" cap="none" spc="0" normalizeH="0" baseline="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非核心资源主要包括</a:t>
            </a:r>
            <a:r>
              <a:rPr kumimoji="0" lang="zh-CN" altLang="en-US"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资金、场地和环境资源</a:t>
            </a:r>
            <a:r>
              <a:rPr kumimoji="0" lang="zh-CN" altLang="en-US" sz="1600" i="0" u="none" strike="noStrike" kern="1200" cap="none" spc="0" normalizeH="0" baseline="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如何有效地吸收资金资源，并保持稳定的资金周转率，实现预期盈利目标，是创业成功与否的瓶颈课题。场地资源指的是高科技企业用于研发、生产、经营的场所。而环境资源作为一种外围资源影响着创业企业发展。</a:t>
            </a:r>
            <a:endParaRPr kumimoji="0" lang="zh-CN" altLang="en-US" sz="1600" i="0" u="none" strike="noStrike" kern="1200" cap="none" spc="0" normalizeH="0" baseline="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0" name="矩形 19"/>
          <p:cNvSpPr/>
          <p:nvPr/>
        </p:nvSpPr>
        <p:spPr>
          <a:xfrm>
            <a:off x="5129720" y="1879350"/>
            <a:ext cx="6498076" cy="460375"/>
          </a:xfrm>
          <a:prstGeom prst="rect">
            <a:avLst/>
          </a:prstGeom>
        </p:spPr>
        <p:txBody>
          <a:bodyPr wrap="square">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00000"/>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（三）核心资源与非核心资源</a:t>
            </a:r>
            <a:endParaRPr kumimoji="0" lang="zh-CN" altLang="en-US" sz="2400" b="1" i="0" u="none" strike="noStrike" kern="1200" cap="none" spc="0" normalizeH="0" baseline="0" noProof="0" dirty="0">
              <a:ln>
                <a:noFill/>
              </a:ln>
              <a:solidFill>
                <a:srgbClr val="000000"/>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1" name="矩形 20"/>
          <p:cNvSpPr/>
          <p:nvPr/>
        </p:nvSpPr>
        <p:spPr>
          <a:xfrm>
            <a:off x="5129530" y="2588895"/>
            <a:ext cx="5927725" cy="783590"/>
          </a:xfrm>
          <a:prstGeom prst="rect">
            <a:avLst/>
          </a:prstGeom>
        </p:spPr>
        <p:txBody>
          <a:bodyPr wrap="square">
            <a:sp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i="0" u="none" strike="noStrike" kern="1200" cap="none" spc="0" normalizeH="0" baseline="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根据资源基础论，创业资源可分为</a:t>
            </a:r>
            <a:r>
              <a:rPr kumimoji="0" lang="zh-CN" altLang="en-US" b="1" i="0" u="none" strike="noStrike" kern="1200" cap="none" spc="0" normalizeH="0" baseline="0" noProof="0" dirty="0">
                <a:ln>
                  <a:noFill/>
                </a:ln>
                <a:solidFill>
                  <a:srgbClr val="1D9A78"/>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核心资源</a:t>
            </a:r>
            <a:r>
              <a:rPr kumimoji="0" lang="zh-CN" altLang="en-US" i="0" u="none" strike="noStrike" kern="1200" cap="none" spc="0" normalizeH="0" baseline="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与</a:t>
            </a:r>
            <a:r>
              <a:rPr kumimoji="0" lang="zh-CN" altLang="en-US" b="1" i="0" u="none" strike="noStrike" kern="1200" cap="none" spc="0" normalizeH="0" baseline="0" noProof="0" dirty="0">
                <a:ln>
                  <a:noFill/>
                </a:ln>
                <a:solidFill>
                  <a:srgbClr val="1D9A78"/>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非核心资源</a:t>
            </a:r>
            <a:r>
              <a:rPr kumimoji="0" lang="zh-CN" altLang="en-US" i="0" u="none" strike="noStrike" kern="1200" cap="none" spc="0" normalizeH="0" baseline="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kumimoji="0" lang="zh-CN" altLang="en-US" i="0" u="none" strike="noStrike" kern="1200" cap="none" spc="0" normalizeH="0" baseline="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i="0" u="none" strike="noStrike" kern="1200" cap="none" spc="0" normalizeH="0" baseline="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根据创业资源的分类，具体可作如下解释。</a:t>
            </a:r>
            <a:endParaRPr kumimoji="0" lang="zh-CN" altLang="en-US" i="0" u="none" strike="noStrike" kern="1200" cap="none" spc="0" normalizeH="0" baseline="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创业资源及其分类</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heckerboard(across)">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750"/>
                                        <p:tgtEl>
                                          <p:spTgt spid="21"/>
                                        </p:tgtEl>
                                      </p:cBhvr>
                                    </p:animEffect>
                                  </p:childTnLst>
                                </p:cTn>
                              </p:par>
                              <p:par>
                                <p:cTn id="12" presetID="10" presetClass="entr" presetSubtype="0" fill="hold" grpId="0" nodeType="withEffect">
                                  <p:stCondLst>
                                    <p:cond delay="150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2"/>
          <p:cNvPicPr>
            <a:picLocks noChangeAspect="1"/>
          </p:cNvPicPr>
          <p:nvPr/>
        </p:nvPicPr>
        <p:blipFill>
          <a:blip r:embed="rId1"/>
          <a:stretch>
            <a:fillRect/>
          </a:stretch>
        </p:blipFill>
        <p:spPr>
          <a:xfrm>
            <a:off x="920750" y="1838325"/>
            <a:ext cx="1934845" cy="1945005"/>
          </a:xfrm>
          <a:prstGeom prst="rect">
            <a:avLst/>
          </a:prstGeom>
        </p:spPr>
      </p:pic>
      <p:pic>
        <p:nvPicPr>
          <p:cNvPr id="4" name="图片 3" descr="图片1"/>
          <p:cNvPicPr>
            <a:picLocks noChangeAspect="1"/>
          </p:cNvPicPr>
          <p:nvPr/>
        </p:nvPicPr>
        <p:blipFill>
          <a:blip r:embed="rId2"/>
          <a:stretch>
            <a:fillRect/>
          </a:stretch>
        </p:blipFill>
        <p:spPr>
          <a:xfrm>
            <a:off x="910590" y="3875405"/>
            <a:ext cx="1945640" cy="1944370"/>
          </a:xfrm>
          <a:prstGeom prst="rect">
            <a:avLst/>
          </a:prstGeom>
        </p:spPr>
      </p:pic>
      <p:pic>
        <p:nvPicPr>
          <p:cNvPr id="3" name="图片 2" descr="图片4"/>
          <p:cNvPicPr>
            <a:picLocks noChangeAspect="1"/>
          </p:cNvPicPr>
          <p:nvPr/>
        </p:nvPicPr>
        <p:blipFill>
          <a:blip r:embed="rId3"/>
          <a:srcRect l="43764" t="19564" r="12401" b="3657"/>
          <a:stretch>
            <a:fillRect/>
          </a:stretch>
        </p:blipFill>
        <p:spPr>
          <a:xfrm>
            <a:off x="2931795" y="1836420"/>
            <a:ext cx="1959610" cy="1946275"/>
          </a:xfrm>
          <a:prstGeom prst="rect">
            <a:avLst/>
          </a:prstGeom>
        </p:spPr>
      </p:pic>
      <p:sp>
        <p:nvSpPr>
          <p:cNvPr id="19" name="矩形 18"/>
          <p:cNvSpPr/>
          <p:nvPr/>
        </p:nvSpPr>
        <p:spPr>
          <a:xfrm>
            <a:off x="2938349" y="3886331"/>
            <a:ext cx="8520834" cy="19449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145" rtlCol="0" anchor="ctr"/>
          <a:p>
            <a:pPr marL="0" marR="0" lvl="0" indent="0" algn="l" defTabSz="914400" rtl="0" fontAlgn="auto">
              <a:lnSpc>
                <a:spcPct val="120000"/>
              </a:lnSpc>
              <a:spcBef>
                <a:spcPts val="0"/>
              </a:spcBef>
              <a:spcAft>
                <a:spcPts val="1200"/>
              </a:spcAft>
              <a:buClrTx/>
              <a:buSzTx/>
              <a:buFontTx/>
              <a:buNone/>
              <a:defRPr/>
            </a:pPr>
            <a:r>
              <a:rPr kumimoji="0" lang="zh-CN" altLang="en-US" i="0" u="none" strike="noStrike" kern="1200" cap="none" spc="0" normalizeH="0" baseline="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外部资源可以包括如朋友、亲戚、商务伙伴或其他投资者、投资人资金，或者包括借到的人、空间、设备或其他原材料（有时是由客户或供应商免费或廉价提供的），或通过提供未来服务、机会等换取到的，有些还可能是社会团体或政府资助的管理帮助计划。</a:t>
            </a:r>
            <a:endParaRPr kumimoji="0" lang="zh-CN" altLang="en-US" i="0" u="none" strike="noStrike" kern="1200" cap="none" spc="0" normalizeH="0" baseline="0" noProof="0" dirty="0">
              <a:ln>
                <a:noFill/>
              </a:ln>
              <a:solidFill>
                <a:srgbClr val="FFFFFF"/>
              </a:solidFill>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1" name="矩形 20"/>
          <p:cNvSpPr/>
          <p:nvPr/>
        </p:nvSpPr>
        <p:spPr>
          <a:xfrm>
            <a:off x="5006340" y="1933575"/>
            <a:ext cx="6453505" cy="1751965"/>
          </a:xfrm>
          <a:prstGeom prst="rect">
            <a:avLst/>
          </a:prstGeom>
        </p:spPr>
        <p:txBody>
          <a:bodyPr wrap="square" anchor="ctr" anchorCtr="0">
            <a:spAutoFit/>
          </a:bodyPr>
          <a:p>
            <a:pPr marL="0" marR="0" lvl="0" indent="0" algn="just" defTabSz="914400" rtl="0" fontAlgn="auto">
              <a:lnSpc>
                <a:spcPct val="120000"/>
              </a:lnSpc>
              <a:spcBef>
                <a:spcPts val="0"/>
              </a:spcBef>
              <a:spcAft>
                <a:spcPts val="0"/>
              </a:spcAft>
              <a:buClrTx/>
              <a:buSzTx/>
              <a:buFontTx/>
              <a:buNone/>
              <a:defRPr/>
            </a:pPr>
            <a:r>
              <a:rPr kumimoji="0" lang="zh-CN" altLang="en-US" i="0" u="none" strike="noStrike" kern="1200" cap="none" spc="0" normalizeH="0" baseline="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自有资源来自内部机会积累，是创业者自身所拥有的可用于创业的资源，如创业者自身拥有的可用于创业的自有资金、自己拥有的技术、自己所获得的创业机会信息、自建的营销网络、控制的物质资源、管理才能等，甚至在有的时候，创业者所发现的创业机会就是其所拥有的唯一创业资源。</a:t>
            </a:r>
            <a:endParaRPr kumimoji="0" lang="zh-CN" altLang="en-US" i="0" u="none" strike="noStrike" kern="1200" cap="none" spc="0" normalizeH="0" baseline="0" noProof="0" dirty="0">
              <a:ln>
                <a:noFill/>
              </a:ln>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6" name="文本框 17"/>
          <p:cNvSpPr txBox="1"/>
          <p:nvPr/>
        </p:nvSpPr>
        <p:spPr>
          <a:xfrm>
            <a:off x="1088390" y="381635"/>
            <a:ext cx="404114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（四）自有资源和外部资源</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750"/>
                                        <p:tgtEl>
                                          <p:spTgt spid="21"/>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7477760" y="1523532"/>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任意形状 12"/>
          <p:cNvSpPr/>
          <p:nvPr/>
        </p:nvSpPr>
        <p:spPr>
          <a:xfrm>
            <a:off x="0" y="0"/>
            <a:ext cx="6464020" cy="6858000"/>
          </a:xfrm>
          <a:custGeom>
            <a:avLst/>
            <a:gdLst>
              <a:gd name="connsiteX0" fmla="*/ 25435 w 6464020"/>
              <a:gd name="connsiteY0" fmla="*/ 0 h 6858000"/>
              <a:gd name="connsiteX1" fmla="*/ 3035989 w 6464020"/>
              <a:gd name="connsiteY1" fmla="*/ 0 h 6858000"/>
              <a:gd name="connsiteX2" fmla="*/ 6464020 w 6464020"/>
              <a:gd name="connsiteY2" fmla="*/ 3408528 h 6858000"/>
              <a:gd name="connsiteX3" fmla="*/ 4967331 w 6464020"/>
              <a:gd name="connsiteY3" fmla="*/ 4913781 h 6858000"/>
              <a:gd name="connsiteX4" fmla="*/ 4956721 w 6464020"/>
              <a:gd name="connsiteY4" fmla="*/ 4903232 h 6858000"/>
              <a:gd name="connsiteX5" fmla="*/ 3001953 w 6464020"/>
              <a:gd name="connsiteY5" fmla="*/ 6858000 h 6858000"/>
              <a:gd name="connsiteX6" fmla="*/ 0 w 6464020"/>
              <a:gd name="connsiteY6" fmla="*/ 6858000 h 6858000"/>
              <a:gd name="connsiteX7" fmla="*/ 3451464 w 6464020"/>
              <a:gd name="connsiteY7" fmla="*/ 34065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4020" h="6858000">
                <a:moveTo>
                  <a:pt x="25435" y="0"/>
                </a:moveTo>
                <a:lnTo>
                  <a:pt x="3035989" y="0"/>
                </a:lnTo>
                <a:lnTo>
                  <a:pt x="6464020" y="3408528"/>
                </a:lnTo>
                <a:lnTo>
                  <a:pt x="4967331" y="4913781"/>
                </a:lnTo>
                <a:lnTo>
                  <a:pt x="4956721" y="4903232"/>
                </a:lnTo>
                <a:lnTo>
                  <a:pt x="3001953" y="6858000"/>
                </a:lnTo>
                <a:lnTo>
                  <a:pt x="0" y="6858000"/>
                </a:lnTo>
                <a:lnTo>
                  <a:pt x="3451464" y="3406537"/>
                </a:lnTo>
                <a:close/>
              </a:path>
            </a:pathLst>
          </a:custGeom>
          <a:blipFill>
            <a:blip r:embed="rId2"/>
            <a:stretch>
              <a:fillRect l="-30821" r="-308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7362190" y="2040890"/>
            <a:ext cx="3611880" cy="107632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（五）起码资源和差异性资源</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7362190" y="3316605"/>
            <a:ext cx="3961130" cy="2398395"/>
          </a:xfrm>
          <a:prstGeom prst="rect">
            <a:avLst/>
          </a:prstGeom>
          <a:noFill/>
        </p:spPr>
        <p:txBody>
          <a:bodyPr wrap="square" lIns="91423" tIns="45712" rIns="91423" bIns="45712" rtlCol="0">
            <a:spAutoFit/>
          </a:bodyPr>
          <a:lstStyle/>
          <a:p>
            <a:pPr lvl="0" algn="just" defTabSz="1217930">
              <a:lnSpc>
                <a:spcPts val="2000"/>
              </a:lnSpc>
              <a:defRPr/>
            </a:pPr>
            <a:r>
              <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一般来说，我们不可能拥有前述谈到的所有资源，但进入创业阶段也必须要符合两个条件：</a:t>
            </a:r>
            <a:r>
              <a:rPr sz="1600"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一是要有进入一个行业的起码的资源，另一方面是具备差异性资源。</a:t>
            </a:r>
            <a:r>
              <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如果任何条件均不具备，创业成功的可能性就很小。对于准备创业的人来说，首先必须用书面的方式列出：进入这个行业的起码资源有哪些，我已经具备哪些，尚未具备的如何获取，进入这个行业的差异性资源是什么，我已经具备哪些，尚未具备的如何获取。</a:t>
            </a:r>
            <a:endParaRPr sz="14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7477760" y="1523532"/>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任意形状 11"/>
          <p:cNvSpPr/>
          <p:nvPr/>
        </p:nvSpPr>
        <p:spPr>
          <a:xfrm>
            <a:off x="254000" y="2127250"/>
            <a:ext cx="2603500" cy="2603500"/>
          </a:xfrm>
          <a:custGeom>
            <a:avLst/>
            <a:gdLst>
              <a:gd name="connsiteX0" fmla="*/ 1301750 w 2603500"/>
              <a:gd name="connsiteY0" fmla="*/ 0 h 2603500"/>
              <a:gd name="connsiteX1" fmla="*/ 2603500 w 2603500"/>
              <a:gd name="connsiteY1" fmla="*/ 1301750 h 2603500"/>
              <a:gd name="connsiteX2" fmla="*/ 1301750 w 2603500"/>
              <a:gd name="connsiteY2" fmla="*/ 2603500 h 2603500"/>
              <a:gd name="connsiteX3" fmla="*/ 0 w 2603500"/>
              <a:gd name="connsiteY3" fmla="*/ 1301750 h 2603500"/>
            </a:gdLst>
            <a:ahLst/>
            <a:cxnLst>
              <a:cxn ang="0">
                <a:pos x="connsiteX0" y="connsiteY0"/>
              </a:cxn>
              <a:cxn ang="0">
                <a:pos x="connsiteX1" y="connsiteY1"/>
              </a:cxn>
              <a:cxn ang="0">
                <a:pos x="connsiteX2" y="connsiteY2"/>
              </a:cxn>
              <a:cxn ang="0">
                <a:pos x="connsiteX3" y="connsiteY3"/>
              </a:cxn>
            </a:cxnLst>
            <a:rect l="l" t="t" r="r" b="b"/>
            <a:pathLst>
              <a:path w="2603500" h="2603500">
                <a:moveTo>
                  <a:pt x="1301750" y="0"/>
                </a:moveTo>
                <a:lnTo>
                  <a:pt x="2603500" y="1301750"/>
                </a:lnTo>
                <a:lnTo>
                  <a:pt x="1301750" y="2603500"/>
                </a:lnTo>
                <a:lnTo>
                  <a:pt x="0" y="1301750"/>
                </a:lnTo>
                <a:close/>
              </a:path>
            </a:pathLst>
          </a:custGeom>
          <a:blipFill>
            <a:blip r:embed="rId1"/>
            <a:stretch>
              <a:fillRect l="-25772" r="-257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任意形状 12"/>
          <p:cNvSpPr/>
          <p:nvPr/>
        </p:nvSpPr>
        <p:spPr>
          <a:xfrm>
            <a:off x="0" y="0"/>
            <a:ext cx="6464020" cy="6858000"/>
          </a:xfrm>
          <a:custGeom>
            <a:avLst/>
            <a:gdLst>
              <a:gd name="connsiteX0" fmla="*/ 25435 w 6464020"/>
              <a:gd name="connsiteY0" fmla="*/ 0 h 6858000"/>
              <a:gd name="connsiteX1" fmla="*/ 3035989 w 6464020"/>
              <a:gd name="connsiteY1" fmla="*/ 0 h 6858000"/>
              <a:gd name="connsiteX2" fmla="*/ 6464020 w 6464020"/>
              <a:gd name="connsiteY2" fmla="*/ 3408528 h 6858000"/>
              <a:gd name="connsiteX3" fmla="*/ 4967331 w 6464020"/>
              <a:gd name="connsiteY3" fmla="*/ 4913781 h 6858000"/>
              <a:gd name="connsiteX4" fmla="*/ 4956721 w 6464020"/>
              <a:gd name="connsiteY4" fmla="*/ 4903232 h 6858000"/>
              <a:gd name="connsiteX5" fmla="*/ 3001953 w 6464020"/>
              <a:gd name="connsiteY5" fmla="*/ 6858000 h 6858000"/>
              <a:gd name="connsiteX6" fmla="*/ 0 w 6464020"/>
              <a:gd name="connsiteY6" fmla="*/ 6858000 h 6858000"/>
              <a:gd name="connsiteX7" fmla="*/ 3451464 w 6464020"/>
              <a:gd name="connsiteY7" fmla="*/ 34065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64020" h="6858000">
                <a:moveTo>
                  <a:pt x="25435" y="0"/>
                </a:moveTo>
                <a:lnTo>
                  <a:pt x="3035989" y="0"/>
                </a:lnTo>
                <a:lnTo>
                  <a:pt x="6464020" y="3408528"/>
                </a:lnTo>
                <a:lnTo>
                  <a:pt x="4967331" y="4913781"/>
                </a:lnTo>
                <a:lnTo>
                  <a:pt x="4956721" y="4903232"/>
                </a:lnTo>
                <a:lnTo>
                  <a:pt x="3001953" y="6858000"/>
                </a:lnTo>
                <a:lnTo>
                  <a:pt x="0" y="6858000"/>
                </a:lnTo>
                <a:lnTo>
                  <a:pt x="3451464" y="3406537"/>
                </a:lnTo>
                <a:close/>
              </a:path>
            </a:pathLst>
          </a:custGeom>
          <a:blipFill>
            <a:blip r:embed="rId2"/>
            <a:stretch>
              <a:fillRect l="-30821" r="-308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14" tIns="22857" rIns="45714" bIns="22857" numCol="1" spcCol="0" rtlCol="0" fromWordArt="0" anchor="ctr" anchorCtr="0" forceAA="0" compatLnSpc="1">
            <a:noAutofit/>
          </a:bodyPr>
          <a:lstStyle/>
          <a:p>
            <a:pPr algn="ctr"/>
            <a:endParaRPr lang="en-US" sz="90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7362190" y="2040890"/>
            <a:ext cx="3611880" cy="583565"/>
          </a:xfrm>
          <a:prstGeom prst="rect">
            <a:avLst/>
          </a:prstGeom>
          <a:noFill/>
        </p:spPr>
        <p:txBody>
          <a:bodyPr wrap="square" rtlCol="0">
            <a:spAutoFit/>
          </a:bodyPr>
          <a:lstStyle/>
          <a:p>
            <a:r>
              <a:rPr lang="zh-CN" altLang="en-US" sz="3200" dirty="0">
                <a:latin typeface="思源黑体" panose="020B0500000000000000" pitchFamily="34" charset="-122"/>
                <a:ea typeface="思源黑体" panose="020B0500000000000000" pitchFamily="34" charset="-122"/>
                <a:sym typeface="思源黑体" panose="020B0500000000000000" pitchFamily="34" charset="-122"/>
              </a:rPr>
              <a:t>创业资源的作用</a:t>
            </a:r>
            <a:endParaRPr lang="zh-CN" altLang="en-US" sz="3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7362190" y="3160395"/>
            <a:ext cx="4126865" cy="2090420"/>
          </a:xfrm>
          <a:prstGeom prst="rect">
            <a:avLst/>
          </a:prstGeom>
          <a:noFill/>
        </p:spPr>
        <p:txBody>
          <a:bodyPr wrap="square" lIns="91423" tIns="45712" rIns="91423" bIns="45712" rtlCol="0">
            <a:spAutoFit/>
          </a:bodyPr>
          <a:lstStyle/>
          <a:p>
            <a:pPr lvl="0" algn="just" defTabSz="1217930" fontAlgn="auto">
              <a:lnSpc>
                <a:spcPct val="150000"/>
              </a:lnSpc>
              <a:spcAft>
                <a:spcPts val="1200"/>
              </a:spcAft>
              <a:defRPr/>
            </a:pPr>
            <a:r>
              <a:rPr sz="2000" dirty="0">
                <a:latin typeface="思源黑体" panose="020B0500000000000000" pitchFamily="34" charset="-122"/>
                <a:ea typeface="思源黑体" panose="020B0500000000000000" pitchFamily="34" charset="-122"/>
                <a:sym typeface="思源黑体" panose="020B0500000000000000" pitchFamily="34" charset="-122"/>
              </a:rPr>
              <a:t>（一）要素资源可以直接促进新创企业的成长</a:t>
            </a:r>
            <a:endParaRPr sz="2000" dirty="0">
              <a:latin typeface="思源黑体" panose="020B0500000000000000" pitchFamily="34" charset="-122"/>
              <a:ea typeface="思源黑体" panose="020B0500000000000000" pitchFamily="34" charset="-122"/>
              <a:sym typeface="思源黑体" panose="020B0500000000000000" pitchFamily="34" charset="-122"/>
            </a:endParaRPr>
          </a:p>
          <a:p>
            <a:pPr lvl="0" algn="just" defTabSz="1217930" fontAlgn="auto">
              <a:lnSpc>
                <a:spcPct val="150000"/>
              </a:lnSpc>
              <a:defRPr/>
            </a:pPr>
            <a:r>
              <a:rPr sz="2000" dirty="0">
                <a:latin typeface="思源黑体" panose="020B0500000000000000" pitchFamily="34" charset="-122"/>
                <a:ea typeface="思源黑体" panose="020B0500000000000000" pitchFamily="34" charset="-122"/>
                <a:sym typeface="思源黑体" panose="020B0500000000000000" pitchFamily="34" charset="-122"/>
              </a:rPr>
              <a:t>（二）环境资源可以影响要素资源，并间接促进新创企业的成长</a:t>
            </a:r>
            <a:endParaRPr sz="2000" dirty="0">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3220085"/>
            <a:ext cx="12192000" cy="266128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Oval 3"/>
          <p:cNvSpPr/>
          <p:nvPr/>
        </p:nvSpPr>
        <p:spPr>
          <a:xfrm>
            <a:off x="1475669" y="2561373"/>
            <a:ext cx="504967" cy="504967"/>
          </a:xfrm>
          <a:prstGeom prst="ellipse">
            <a:avLst/>
          </a:prstGeom>
          <a:solidFill>
            <a:schemeClr val="accent6"/>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p>
            <a:pPr algn="ctr"/>
            <a:r>
              <a:rPr lang="en-GB" sz="2665">
                <a:latin typeface="字魂59号-创粗黑" panose="00000500000000000000" pitchFamily="2" charset="-122"/>
                <a:ea typeface="字魂59号-创粗黑" panose="00000500000000000000" pitchFamily="2" charset="-122"/>
                <a:sym typeface="字魂59号-创粗黑" panose="00000500000000000000" pitchFamily="2" charset="-122"/>
              </a:rPr>
              <a:t>01</a:t>
            </a:r>
            <a:endParaRPr lang="en-GB" sz="26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Oval 4"/>
          <p:cNvSpPr/>
          <p:nvPr/>
        </p:nvSpPr>
        <p:spPr>
          <a:xfrm>
            <a:off x="3607364" y="2561373"/>
            <a:ext cx="504967" cy="504967"/>
          </a:xfrm>
          <a:prstGeom prst="ellipse">
            <a:avLst/>
          </a:prstGeom>
          <a:solidFill>
            <a:schemeClr val="accent1"/>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p>
            <a:pPr algn="ctr"/>
            <a:r>
              <a:rPr lang="en-GB" sz="2665">
                <a:latin typeface="字魂59号-创粗黑" panose="00000500000000000000" pitchFamily="2" charset="-122"/>
                <a:ea typeface="字魂59号-创粗黑" panose="00000500000000000000" pitchFamily="2" charset="-122"/>
                <a:sym typeface="字魂59号-创粗黑" panose="00000500000000000000" pitchFamily="2" charset="-122"/>
              </a:rPr>
              <a:t>02</a:t>
            </a:r>
            <a:endParaRPr lang="en-GB" sz="26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Oval 5"/>
          <p:cNvSpPr/>
          <p:nvPr/>
        </p:nvSpPr>
        <p:spPr>
          <a:xfrm>
            <a:off x="5739059" y="2561373"/>
            <a:ext cx="504967" cy="504967"/>
          </a:xfrm>
          <a:prstGeom prst="ellipse">
            <a:avLst/>
          </a:prstGeom>
          <a:solidFill>
            <a:schemeClr val="accent3"/>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p>
            <a:pPr algn="ctr"/>
            <a:r>
              <a:rPr lang="en-GB" sz="2665">
                <a:latin typeface="字魂59号-创粗黑" panose="00000500000000000000" pitchFamily="2" charset="-122"/>
                <a:ea typeface="字魂59号-创粗黑" panose="00000500000000000000" pitchFamily="2" charset="-122"/>
                <a:sym typeface="字魂59号-创粗黑" panose="00000500000000000000" pitchFamily="2" charset="-122"/>
              </a:rPr>
              <a:t>03</a:t>
            </a:r>
            <a:endParaRPr lang="en-GB" sz="26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Oval 6"/>
          <p:cNvSpPr/>
          <p:nvPr/>
        </p:nvSpPr>
        <p:spPr>
          <a:xfrm>
            <a:off x="7865674" y="2561371"/>
            <a:ext cx="504967" cy="504967"/>
          </a:xfrm>
          <a:prstGeom prst="ellipse">
            <a:avLst/>
          </a:prstGeom>
          <a:solidFill>
            <a:schemeClr val="accent4"/>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p>
            <a:pPr algn="ctr"/>
            <a:r>
              <a:rPr lang="en-GB" sz="2665">
                <a:latin typeface="字魂59号-创粗黑" panose="00000500000000000000" pitchFamily="2" charset="-122"/>
                <a:ea typeface="字魂59号-创粗黑" panose="00000500000000000000" pitchFamily="2" charset="-122"/>
                <a:sym typeface="字魂59号-创粗黑" panose="00000500000000000000" pitchFamily="2" charset="-122"/>
              </a:rPr>
              <a:t>04</a:t>
            </a:r>
            <a:endParaRPr lang="en-GB" sz="26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Oval 7"/>
          <p:cNvSpPr/>
          <p:nvPr/>
        </p:nvSpPr>
        <p:spPr>
          <a:xfrm>
            <a:off x="9991654" y="2561370"/>
            <a:ext cx="504967" cy="504967"/>
          </a:xfrm>
          <a:prstGeom prst="ellipse">
            <a:avLst/>
          </a:prstGeom>
          <a:solidFill>
            <a:schemeClr val="bg2">
              <a:lumMod val="75000"/>
            </a:schemeClr>
          </a:solidFill>
          <a:ln w="12700">
            <a:solidFill>
              <a:srgbClr val="F0F0F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10000"/>
          </a:bodyPr>
          <a:p>
            <a:pPr algn="ctr"/>
            <a:r>
              <a:rPr lang="en-GB" sz="2665">
                <a:latin typeface="字魂59号-创粗黑" panose="00000500000000000000" pitchFamily="2" charset="-122"/>
                <a:ea typeface="字魂59号-创粗黑" panose="00000500000000000000" pitchFamily="2" charset="-122"/>
                <a:sym typeface="字魂59号-创粗黑" panose="00000500000000000000" pitchFamily="2" charset="-122"/>
              </a:rPr>
              <a:t>05</a:t>
            </a:r>
            <a:endParaRPr lang="en-GB" sz="26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0" name="Group 32"/>
          <p:cNvGrpSpPr/>
          <p:nvPr/>
        </p:nvGrpSpPr>
        <p:grpSpPr>
          <a:xfrm>
            <a:off x="739973" y="1726695"/>
            <a:ext cx="1976360" cy="546100"/>
            <a:chOff x="750825" y="1708484"/>
            <a:chExt cx="1976360" cy="546100"/>
          </a:xfrm>
        </p:grpSpPr>
        <p:sp>
          <p:nvSpPr>
            <p:cNvPr id="54" name="Rectangle 9"/>
            <p:cNvSpPr>
              <a:spLocks noChangeAspect="1"/>
            </p:cNvSpPr>
            <p:nvPr/>
          </p:nvSpPr>
          <p:spPr bwMode="auto">
            <a:xfrm>
              <a:off x="752992" y="1708484"/>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5" name="Freeform: Shape 10"/>
            <p:cNvSpPr/>
            <p:nvPr/>
          </p:nvSpPr>
          <p:spPr bwMode="auto">
            <a:xfrm>
              <a:off x="2344699" y="1888350"/>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6" name="Freeform: Shape 11"/>
            <p:cNvSpPr/>
            <p:nvPr/>
          </p:nvSpPr>
          <p:spPr bwMode="auto">
            <a:xfrm>
              <a:off x="2344699" y="2064966"/>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7" name="Freeform: Shape 12"/>
            <p:cNvSpPr/>
            <p:nvPr/>
          </p:nvSpPr>
          <p:spPr bwMode="auto">
            <a:xfrm>
              <a:off x="750825" y="1888350"/>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8" name="Freeform: Shape 13"/>
            <p:cNvSpPr/>
            <p:nvPr/>
          </p:nvSpPr>
          <p:spPr bwMode="auto">
            <a:xfrm>
              <a:off x="938276" y="2064966"/>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9" name="Freeform: Shape 14"/>
            <p:cNvSpPr/>
            <p:nvPr/>
          </p:nvSpPr>
          <p:spPr>
            <a:xfrm>
              <a:off x="845092" y="1710651"/>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44000" anchor="t" anchorCtr="0">
              <a:normAutofit/>
            </a:bodyPr>
            <a:p>
              <a:pPr algn="ctr"/>
              <a:r>
                <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rPr>
                <a:t>场地资源：</a:t>
              </a:r>
              <a:endPar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1" name="Group 24"/>
          <p:cNvGrpSpPr/>
          <p:nvPr/>
        </p:nvGrpSpPr>
        <p:grpSpPr>
          <a:xfrm>
            <a:off x="2871668" y="1726822"/>
            <a:ext cx="1976360" cy="546100"/>
            <a:chOff x="2952560" y="1708610"/>
            <a:chExt cx="1976360" cy="546100"/>
          </a:xfrm>
        </p:grpSpPr>
        <p:sp>
          <p:nvSpPr>
            <p:cNvPr id="48" name="Rectangle 16"/>
            <p:cNvSpPr>
              <a:spLocks noChangeAspect="1"/>
            </p:cNvSpPr>
            <p:nvPr/>
          </p:nvSpPr>
          <p:spPr bwMode="auto">
            <a:xfrm>
              <a:off x="2954727"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9" name="Freeform: Shape 17"/>
            <p:cNvSpPr/>
            <p:nvPr/>
          </p:nvSpPr>
          <p:spPr bwMode="auto">
            <a:xfrm>
              <a:off x="4546434"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0" name="Freeform: Shape 18"/>
            <p:cNvSpPr/>
            <p:nvPr/>
          </p:nvSpPr>
          <p:spPr bwMode="auto">
            <a:xfrm>
              <a:off x="4546434"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1" name="Freeform: Shape 19"/>
            <p:cNvSpPr/>
            <p:nvPr/>
          </p:nvSpPr>
          <p:spPr bwMode="auto">
            <a:xfrm>
              <a:off x="2952560"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2" name="Freeform: Shape 20"/>
            <p:cNvSpPr/>
            <p:nvPr/>
          </p:nvSpPr>
          <p:spPr bwMode="auto">
            <a:xfrm>
              <a:off x="3140011"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3" name="Freeform: Shape 21"/>
            <p:cNvSpPr/>
            <p:nvPr/>
          </p:nvSpPr>
          <p:spPr>
            <a:xfrm>
              <a:off x="3046827"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44000" anchor="t" anchorCtr="1">
              <a:normAutofit/>
            </a:bodyPr>
            <a:p>
              <a:pPr algn="ctr"/>
              <a:r>
                <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rPr>
                <a:t>资金资源：</a:t>
              </a:r>
              <a:endPar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2" name="Group 15"/>
          <p:cNvGrpSpPr/>
          <p:nvPr/>
        </p:nvGrpSpPr>
        <p:grpSpPr>
          <a:xfrm>
            <a:off x="5003363" y="1726822"/>
            <a:ext cx="1976360" cy="546100"/>
            <a:chOff x="5088027" y="1708610"/>
            <a:chExt cx="1976360" cy="546100"/>
          </a:xfrm>
        </p:grpSpPr>
        <p:sp>
          <p:nvSpPr>
            <p:cNvPr id="42" name="Rectangle 25"/>
            <p:cNvSpPr>
              <a:spLocks noChangeAspect="1"/>
            </p:cNvSpPr>
            <p:nvPr/>
          </p:nvSpPr>
          <p:spPr bwMode="auto">
            <a:xfrm>
              <a:off x="5090194" y="1708610"/>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3" name="Freeform: Shape 26"/>
            <p:cNvSpPr/>
            <p:nvPr/>
          </p:nvSpPr>
          <p:spPr bwMode="auto">
            <a:xfrm>
              <a:off x="6681901" y="1888476"/>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4" name="Freeform: Shape 27"/>
            <p:cNvSpPr/>
            <p:nvPr/>
          </p:nvSpPr>
          <p:spPr bwMode="auto">
            <a:xfrm>
              <a:off x="6681901" y="2065092"/>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5" name="Freeform: Shape 28"/>
            <p:cNvSpPr/>
            <p:nvPr/>
          </p:nvSpPr>
          <p:spPr bwMode="auto">
            <a:xfrm>
              <a:off x="5088027" y="1888476"/>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6" name="Freeform: Shape 29"/>
            <p:cNvSpPr/>
            <p:nvPr/>
          </p:nvSpPr>
          <p:spPr bwMode="auto">
            <a:xfrm>
              <a:off x="5275478" y="2065092"/>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3">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7" name="Freeform: Shape 30"/>
            <p:cNvSpPr/>
            <p:nvPr/>
          </p:nvSpPr>
          <p:spPr>
            <a:xfrm>
              <a:off x="5182294" y="1710777"/>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44000" anchor="t" anchorCtr="1">
              <a:normAutofit/>
            </a:bodyPr>
            <a:p>
              <a:pPr algn="ctr"/>
              <a:r>
                <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rPr>
                <a:t>人才资源：</a:t>
              </a:r>
              <a:endPar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3" name="Group 2"/>
          <p:cNvGrpSpPr/>
          <p:nvPr/>
        </p:nvGrpSpPr>
        <p:grpSpPr>
          <a:xfrm>
            <a:off x="7129978" y="1726695"/>
            <a:ext cx="1976360" cy="546100"/>
            <a:chOff x="7198227" y="1708484"/>
            <a:chExt cx="1976360" cy="546100"/>
          </a:xfrm>
        </p:grpSpPr>
        <p:sp>
          <p:nvSpPr>
            <p:cNvPr id="36" name="Rectangle 33"/>
            <p:cNvSpPr>
              <a:spLocks noChangeAspect="1"/>
            </p:cNvSpPr>
            <p:nvPr/>
          </p:nvSpPr>
          <p:spPr bwMode="auto">
            <a:xfrm>
              <a:off x="7200394" y="1708484"/>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7" name="Freeform: Shape 34"/>
            <p:cNvSpPr/>
            <p:nvPr/>
          </p:nvSpPr>
          <p:spPr bwMode="auto">
            <a:xfrm>
              <a:off x="8792101" y="1888350"/>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8" name="Freeform: Shape 35"/>
            <p:cNvSpPr/>
            <p:nvPr/>
          </p:nvSpPr>
          <p:spPr bwMode="auto">
            <a:xfrm>
              <a:off x="8792101" y="2064966"/>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9" name="Freeform: Shape 36"/>
            <p:cNvSpPr/>
            <p:nvPr/>
          </p:nvSpPr>
          <p:spPr bwMode="auto">
            <a:xfrm>
              <a:off x="7198227" y="1888350"/>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0" name="Freeform: Shape 37"/>
            <p:cNvSpPr/>
            <p:nvPr/>
          </p:nvSpPr>
          <p:spPr bwMode="auto">
            <a:xfrm>
              <a:off x="7385678" y="2064966"/>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4">
                <a:lumMod val="50000"/>
              </a:schemeClr>
            </a:solidFill>
            <a:ln>
              <a:noFill/>
            </a:ln>
            <a:extLst>
              <a:ext uri="{91240B29-F687-4F45-9708-019B960494DF}">
                <a14:hiddenLine xmlns:a14="http://schemas.microsoft.com/office/drawing/2010/main" w="9525">
                  <a:solidFill>
                    <a:srgbClr val="000000"/>
                  </a:solidFill>
                  <a:rou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41" name="Freeform: Shape 38"/>
            <p:cNvSpPr/>
            <p:nvPr/>
          </p:nvSpPr>
          <p:spPr>
            <a:xfrm>
              <a:off x="7292494" y="1710651"/>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44000" anchor="t" anchorCtr="1">
              <a:normAutofit/>
            </a:bodyPr>
            <a:p>
              <a:pPr algn="ctr"/>
              <a:r>
                <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rPr>
                <a:t>管理资源：</a:t>
              </a:r>
              <a:endPar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grpSp>
        <p:nvGrpSpPr>
          <p:cNvPr id="14" name="Group 1"/>
          <p:cNvGrpSpPr/>
          <p:nvPr/>
        </p:nvGrpSpPr>
        <p:grpSpPr>
          <a:xfrm>
            <a:off x="9255958" y="1726695"/>
            <a:ext cx="1976360" cy="546100"/>
            <a:chOff x="9331426" y="1708484"/>
            <a:chExt cx="1976360" cy="546100"/>
          </a:xfrm>
        </p:grpSpPr>
        <p:sp>
          <p:nvSpPr>
            <p:cNvPr id="30" name="Rectangle 41"/>
            <p:cNvSpPr>
              <a:spLocks noChangeAspect="1"/>
            </p:cNvSpPr>
            <p:nvPr/>
          </p:nvSpPr>
          <p:spPr bwMode="auto">
            <a:xfrm>
              <a:off x="9333593" y="1708484"/>
              <a:ext cx="1974193"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1" name="Freeform: Shape 42"/>
            <p:cNvSpPr/>
            <p:nvPr/>
          </p:nvSpPr>
          <p:spPr bwMode="auto">
            <a:xfrm>
              <a:off x="10925300" y="1888350"/>
              <a:ext cx="382486" cy="364067"/>
            </a:xfrm>
            <a:custGeom>
              <a:avLst/>
              <a:gdLst>
                <a:gd name="T0" fmla="*/ 0 w 353"/>
                <a:gd name="T1" fmla="*/ 336 h 336"/>
                <a:gd name="T2" fmla="*/ 263 w 353"/>
                <a:gd name="T3" fmla="*/ 336 h 336"/>
                <a:gd name="T4" fmla="*/ 353 w 353"/>
                <a:gd name="T5" fmla="*/ 0 h 336"/>
                <a:gd name="T6" fmla="*/ 78 w 353"/>
                <a:gd name="T7" fmla="*/ 0 h 336"/>
                <a:gd name="T8" fmla="*/ 0 w 353"/>
                <a:gd name="T9" fmla="*/ 336 h 336"/>
              </a:gdLst>
              <a:ahLst/>
              <a:cxnLst>
                <a:cxn ang="0">
                  <a:pos x="T0" y="T1"/>
                </a:cxn>
                <a:cxn ang="0">
                  <a:pos x="T2" y="T3"/>
                </a:cxn>
                <a:cxn ang="0">
                  <a:pos x="T4" y="T5"/>
                </a:cxn>
                <a:cxn ang="0">
                  <a:pos x="T6" y="T7"/>
                </a:cxn>
                <a:cxn ang="0">
                  <a:pos x="T8" y="T9"/>
                </a:cxn>
              </a:cxnLst>
              <a:rect l="0" t="0" r="r" b="b"/>
              <a:pathLst>
                <a:path w="353" h="336">
                  <a:moveTo>
                    <a:pt x="0" y="336"/>
                  </a:moveTo>
                  <a:lnTo>
                    <a:pt x="263" y="336"/>
                  </a:lnTo>
                  <a:lnTo>
                    <a:pt x="353" y="0"/>
                  </a:lnTo>
                  <a:lnTo>
                    <a:pt x="78" y="0"/>
                  </a:lnTo>
                  <a:lnTo>
                    <a:pt x="0" y="336"/>
                  </a:lnTo>
                  <a:close/>
                </a:path>
              </a:pathLst>
            </a:custGeom>
            <a:solidFill>
              <a:schemeClr val="accent2">
                <a:lumMod val="75000"/>
              </a:schemeClr>
            </a:solidFill>
            <a:ln>
              <a:noFill/>
            </a:ln>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Freeform: Shape 43"/>
            <p:cNvSpPr/>
            <p:nvPr/>
          </p:nvSpPr>
          <p:spPr bwMode="auto">
            <a:xfrm>
              <a:off x="10925300" y="2064966"/>
              <a:ext cx="195036" cy="178783"/>
            </a:xfrm>
            <a:custGeom>
              <a:avLst/>
              <a:gdLst>
                <a:gd name="T0" fmla="*/ 40 w 180"/>
                <a:gd name="T1" fmla="*/ 0 h 165"/>
                <a:gd name="T2" fmla="*/ 0 w 180"/>
                <a:gd name="T3" fmla="*/ 165 h 165"/>
                <a:gd name="T4" fmla="*/ 180 w 180"/>
                <a:gd name="T5" fmla="*/ 0 h 165"/>
                <a:gd name="T6" fmla="*/ 40 w 180"/>
                <a:gd name="T7" fmla="*/ 0 h 165"/>
              </a:gdLst>
              <a:ahLst/>
              <a:cxnLst>
                <a:cxn ang="0">
                  <a:pos x="T0" y="T1"/>
                </a:cxn>
                <a:cxn ang="0">
                  <a:pos x="T2" y="T3"/>
                </a:cxn>
                <a:cxn ang="0">
                  <a:pos x="T4" y="T5"/>
                </a:cxn>
                <a:cxn ang="0">
                  <a:pos x="T6" y="T7"/>
                </a:cxn>
              </a:cxnLst>
              <a:rect l="0" t="0" r="r" b="b"/>
              <a:pathLst>
                <a:path w="180" h="165">
                  <a:moveTo>
                    <a:pt x="40" y="0"/>
                  </a:moveTo>
                  <a:lnTo>
                    <a:pt x="0" y="165"/>
                  </a:lnTo>
                  <a:lnTo>
                    <a:pt x="180" y="0"/>
                  </a:lnTo>
                  <a:lnTo>
                    <a:pt x="40" y="0"/>
                  </a:lnTo>
                  <a:close/>
                </a:path>
              </a:pathLst>
            </a:custGeom>
            <a:solidFill>
              <a:schemeClr val="accent2">
                <a:lumMod val="50000"/>
              </a:schemeClr>
            </a:solidFill>
            <a:ln>
              <a:noFill/>
            </a:ln>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Freeform: Shape 44"/>
            <p:cNvSpPr/>
            <p:nvPr/>
          </p:nvSpPr>
          <p:spPr bwMode="auto">
            <a:xfrm>
              <a:off x="9331426" y="1888350"/>
              <a:ext cx="380319" cy="364067"/>
            </a:xfrm>
            <a:custGeom>
              <a:avLst/>
              <a:gdLst>
                <a:gd name="T0" fmla="*/ 351 w 351"/>
                <a:gd name="T1" fmla="*/ 336 h 336"/>
                <a:gd name="T2" fmla="*/ 90 w 351"/>
                <a:gd name="T3" fmla="*/ 336 h 336"/>
                <a:gd name="T4" fmla="*/ 0 w 351"/>
                <a:gd name="T5" fmla="*/ 0 h 336"/>
                <a:gd name="T6" fmla="*/ 275 w 351"/>
                <a:gd name="T7" fmla="*/ 0 h 336"/>
                <a:gd name="T8" fmla="*/ 351 w 351"/>
                <a:gd name="T9" fmla="*/ 336 h 336"/>
              </a:gdLst>
              <a:ahLst/>
              <a:cxnLst>
                <a:cxn ang="0">
                  <a:pos x="T0" y="T1"/>
                </a:cxn>
                <a:cxn ang="0">
                  <a:pos x="T2" y="T3"/>
                </a:cxn>
                <a:cxn ang="0">
                  <a:pos x="T4" y="T5"/>
                </a:cxn>
                <a:cxn ang="0">
                  <a:pos x="T6" y="T7"/>
                </a:cxn>
                <a:cxn ang="0">
                  <a:pos x="T8" y="T9"/>
                </a:cxn>
              </a:cxnLst>
              <a:rect l="0" t="0" r="r" b="b"/>
              <a:pathLst>
                <a:path w="351" h="336">
                  <a:moveTo>
                    <a:pt x="351" y="336"/>
                  </a:moveTo>
                  <a:lnTo>
                    <a:pt x="90" y="336"/>
                  </a:lnTo>
                  <a:lnTo>
                    <a:pt x="0" y="0"/>
                  </a:lnTo>
                  <a:lnTo>
                    <a:pt x="275" y="0"/>
                  </a:lnTo>
                  <a:lnTo>
                    <a:pt x="351" y="336"/>
                  </a:lnTo>
                  <a:close/>
                </a:path>
              </a:pathLst>
            </a:custGeom>
            <a:solidFill>
              <a:schemeClr val="accent2">
                <a:lumMod val="75000"/>
              </a:schemeClr>
            </a:solidFill>
            <a:ln>
              <a:noFill/>
            </a:ln>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4" name="Freeform: Shape 45"/>
            <p:cNvSpPr/>
            <p:nvPr/>
          </p:nvSpPr>
          <p:spPr bwMode="auto">
            <a:xfrm>
              <a:off x="9518877" y="2064966"/>
              <a:ext cx="192868" cy="178783"/>
            </a:xfrm>
            <a:custGeom>
              <a:avLst/>
              <a:gdLst>
                <a:gd name="T0" fmla="*/ 140 w 178"/>
                <a:gd name="T1" fmla="*/ 0 h 165"/>
                <a:gd name="T2" fmla="*/ 178 w 178"/>
                <a:gd name="T3" fmla="*/ 165 h 165"/>
                <a:gd name="T4" fmla="*/ 0 w 178"/>
                <a:gd name="T5" fmla="*/ 0 h 165"/>
                <a:gd name="T6" fmla="*/ 140 w 178"/>
                <a:gd name="T7" fmla="*/ 0 h 165"/>
              </a:gdLst>
              <a:ahLst/>
              <a:cxnLst>
                <a:cxn ang="0">
                  <a:pos x="T0" y="T1"/>
                </a:cxn>
                <a:cxn ang="0">
                  <a:pos x="T2" y="T3"/>
                </a:cxn>
                <a:cxn ang="0">
                  <a:pos x="T4" y="T5"/>
                </a:cxn>
                <a:cxn ang="0">
                  <a:pos x="T6" y="T7"/>
                </a:cxn>
              </a:cxnLst>
              <a:rect l="0" t="0" r="r" b="b"/>
              <a:pathLst>
                <a:path w="178" h="165">
                  <a:moveTo>
                    <a:pt x="140" y="0"/>
                  </a:moveTo>
                  <a:lnTo>
                    <a:pt x="178" y="165"/>
                  </a:lnTo>
                  <a:lnTo>
                    <a:pt x="0" y="0"/>
                  </a:lnTo>
                  <a:lnTo>
                    <a:pt x="140" y="0"/>
                  </a:lnTo>
                  <a:close/>
                </a:path>
              </a:pathLst>
            </a:custGeom>
            <a:solidFill>
              <a:schemeClr val="accent2">
                <a:lumMod val="50000"/>
              </a:schemeClr>
            </a:solidFill>
            <a:ln>
              <a:noFill/>
            </a:ln>
          </p:spPr>
          <p:txBody>
            <a:bodyPr anchor="ctr"/>
            <a:p>
              <a:pPr algn="ctr"/>
              <a:endParaRPr sz="1865">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5" name="Freeform: Shape 46"/>
            <p:cNvSpPr/>
            <p:nvPr/>
          </p:nvSpPr>
          <p:spPr>
            <a:xfrm>
              <a:off x="9425693" y="1710651"/>
              <a:ext cx="1784575" cy="482172"/>
            </a:xfrm>
            <a:custGeom>
              <a:avLst/>
              <a:gdLst>
                <a:gd name="connsiteX0" fmla="*/ 0 w 1784575"/>
                <a:gd name="connsiteY0" fmla="*/ 0 h 482172"/>
                <a:gd name="connsiteX1" fmla="*/ 1784575 w 1784575"/>
                <a:gd name="connsiteY1" fmla="*/ 0 h 482172"/>
                <a:gd name="connsiteX2" fmla="*/ 1692475 w 1784575"/>
                <a:gd name="connsiteY2" fmla="*/ 354315 h 482172"/>
                <a:gd name="connsiteX3" fmla="*/ 1536769 w 1784575"/>
                <a:gd name="connsiteY3" fmla="*/ 354315 h 482172"/>
                <a:gd name="connsiteX4" fmla="*/ 1488168 w 1784575"/>
                <a:gd name="connsiteY4" fmla="*/ 402759 h 482172"/>
                <a:gd name="connsiteX5" fmla="*/ 892830 w 1784575"/>
                <a:gd name="connsiteY5" fmla="*/ 482172 h 482172"/>
                <a:gd name="connsiteX6" fmla="*/ 297492 w 1784575"/>
                <a:gd name="connsiteY6" fmla="*/ 402759 h 482172"/>
                <a:gd name="connsiteX7" fmla="*/ 248891 w 1784575"/>
                <a:gd name="connsiteY7" fmla="*/ 354315 h 482172"/>
                <a:gd name="connsiteX8" fmla="*/ 93183 w 1784575"/>
                <a:gd name="connsiteY8" fmla="*/ 354315 h 482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4575" h="482172">
                  <a:moveTo>
                    <a:pt x="0" y="0"/>
                  </a:moveTo>
                  <a:lnTo>
                    <a:pt x="1784575" y="0"/>
                  </a:lnTo>
                  <a:lnTo>
                    <a:pt x="1692475" y="354315"/>
                  </a:lnTo>
                  <a:lnTo>
                    <a:pt x="1536769" y="354315"/>
                  </a:lnTo>
                  <a:lnTo>
                    <a:pt x="1488168" y="402759"/>
                  </a:lnTo>
                  <a:cubicBezTo>
                    <a:pt x="1390083" y="449427"/>
                    <a:pt x="1160459" y="482172"/>
                    <a:pt x="892830" y="482172"/>
                  </a:cubicBezTo>
                  <a:cubicBezTo>
                    <a:pt x="625202" y="482172"/>
                    <a:pt x="395577" y="449427"/>
                    <a:pt x="297492" y="402759"/>
                  </a:cubicBezTo>
                  <a:lnTo>
                    <a:pt x="248891" y="354315"/>
                  </a:lnTo>
                  <a:lnTo>
                    <a:pt x="93183" y="35431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44000" anchor="t" anchorCtr="1">
              <a:normAutofit/>
            </a:bodyPr>
            <a:p>
              <a:pPr algn="ctr"/>
              <a:r>
                <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rPr>
                <a:t>科技资源：</a:t>
              </a:r>
              <a:endParaRPr lang="zh-CN" altLang="en-US" sz="1465" b="1">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29" name="TextBox 56"/>
          <p:cNvSpPr txBox="1"/>
          <p:nvPr/>
        </p:nvSpPr>
        <p:spPr>
          <a:xfrm>
            <a:off x="5293360" y="3435985"/>
            <a:ext cx="1396365" cy="2070735"/>
          </a:xfrm>
          <a:prstGeom prst="rect">
            <a:avLst/>
          </a:prstGeom>
        </p:spPr>
        <p:txBody>
          <a:bodyPr vert="horz" wrap="square" lIns="0" tIns="96000" rIns="0" bIns="0" anchor="t" anchorCtr="1">
            <a:spAutoFit/>
          </a:bodyPr>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人才对于高科技企业的成长和发展已经越来越重要。事实上，当代企业管理中的人才已经由传统的“劳动力”概念转变为“人力资本”的概念。</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7" name="TextBox 59"/>
          <p:cNvSpPr txBox="1"/>
          <p:nvPr/>
        </p:nvSpPr>
        <p:spPr>
          <a:xfrm>
            <a:off x="7419975" y="3435985"/>
            <a:ext cx="1396365" cy="3058160"/>
          </a:xfrm>
          <a:prstGeom prst="rect">
            <a:avLst/>
          </a:prstGeom>
        </p:spPr>
        <p:txBody>
          <a:bodyPr vert="horz" wrap="square" lIns="0" tIns="96000" rIns="0" bIns="0" anchor="t" anchorCtr="1">
            <a:spAutoFit/>
          </a:bodyPr>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高科技企业的创业者大多是科技人员出身，他们本身具备较强的科研能力，但是对于企业管理知识往往有所欠缺，很多高科技创业企业都失败于管理不善，这意味着拥有一套完整而高效的管理制度是新创企业的宝贵资源。</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5" name="TextBox 62"/>
          <p:cNvSpPr txBox="1"/>
          <p:nvPr/>
        </p:nvSpPr>
        <p:spPr>
          <a:xfrm>
            <a:off x="9545955" y="3435985"/>
            <a:ext cx="1396365" cy="1083310"/>
          </a:xfrm>
          <a:prstGeom prst="rect">
            <a:avLst/>
          </a:prstGeom>
        </p:spPr>
        <p:txBody>
          <a:bodyPr vert="horz" wrap="square" lIns="0" tIns="96000" rIns="0" bIns="0" anchor="t" anchorCtr="1">
            <a:spAutoFit/>
          </a:bodyPr>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高科技新创企业主要是研发和生产科技产品，科技资源的重要性不言而喻。</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3" name="TextBox 65"/>
          <p:cNvSpPr txBox="1"/>
          <p:nvPr/>
        </p:nvSpPr>
        <p:spPr>
          <a:xfrm>
            <a:off x="3161665" y="3435985"/>
            <a:ext cx="1396365" cy="1823720"/>
          </a:xfrm>
          <a:prstGeom prst="rect">
            <a:avLst/>
          </a:prstGeom>
        </p:spPr>
        <p:txBody>
          <a:bodyPr vert="horz" wrap="square" lIns="0" tIns="96000" rIns="0" bIns="0" anchor="t" anchorCtr="1">
            <a:spAutoFit/>
          </a:bodyPr>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充足的资金将有助于加速新创企业的发展。高科技新创企业无论是进行产品研发还是生产销售，都需要大量的资金。</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1" name="TextBox 68"/>
          <p:cNvSpPr txBox="1"/>
          <p:nvPr/>
        </p:nvSpPr>
        <p:spPr>
          <a:xfrm>
            <a:off x="1029970" y="3435985"/>
            <a:ext cx="1396365" cy="1576705"/>
          </a:xfrm>
          <a:prstGeom prst="rect">
            <a:avLst/>
          </a:prstGeom>
        </p:spPr>
        <p:txBody>
          <a:bodyPr vert="horz" wrap="square" lIns="0" tIns="96000" rIns="0" bIns="0" anchor="t" anchorCtr="1">
            <a:spAutoFit/>
          </a:bodyPr>
          <a:p>
            <a:pPr algn="just">
              <a:lnSpc>
                <a:spcPct val="120000"/>
              </a:lnSpc>
            </a:pPr>
            <a:r>
              <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任何企业都要有生产和经营的场所，高科技创业企业也不例外，这是企业存在的首要条件之一。</a:t>
            </a:r>
            <a:endParaRPr lang="zh-CN" altLang="en-US" sz="1335">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1012190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（一）要素资源可以直接促进新创企业的成长</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6" presetClass="entr" presetSubtype="37" fill="hold" grpId="0" nodeType="click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barn(outVertical)">
                                      <p:cBhvr>
                                        <p:cTn id="6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7" grpId="0" bldLvl="0" animBg="1"/>
      <p:bldP spid="8" grpId="0" bldLvl="0" animBg="1"/>
      <p:bldP spid="9"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17"/>
          <p:cNvSpPr txBox="1"/>
          <p:nvPr/>
        </p:nvSpPr>
        <p:spPr>
          <a:xfrm>
            <a:off x="1048385" y="403860"/>
            <a:ext cx="9741535"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（二）环境资源可以影响要素资源，并间接促进新创企业的成长</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 name="Group 3"/>
          <p:cNvGrpSpPr/>
          <p:nvPr/>
        </p:nvGrpSpPr>
        <p:grpSpPr>
          <a:xfrm>
            <a:off x="4467340" y="2018116"/>
            <a:ext cx="3257320" cy="3169144"/>
            <a:chOff x="4838931" y="2235457"/>
            <a:chExt cx="2514138" cy="2446080"/>
          </a:xfrm>
        </p:grpSpPr>
        <p:sp>
          <p:nvSpPr>
            <p:cNvPr id="3" name="Rectangle: Rounded Corners 4"/>
            <p:cNvSpPr/>
            <p:nvPr/>
          </p:nvSpPr>
          <p:spPr>
            <a:xfrm rot="18900000">
              <a:off x="4978611" y="2341108"/>
              <a:ext cx="2234778" cy="2234778"/>
            </a:xfrm>
            <a:prstGeom prst="roundRect">
              <a:avLst>
                <a:gd name="adj" fmla="val 20207"/>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Oval 5"/>
            <p:cNvSpPr/>
            <p:nvPr/>
          </p:nvSpPr>
          <p:spPr>
            <a:xfrm>
              <a:off x="4838931" y="2235457"/>
              <a:ext cx="1085850" cy="1085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Oval 6"/>
            <p:cNvSpPr/>
            <p:nvPr/>
          </p:nvSpPr>
          <p:spPr>
            <a:xfrm>
              <a:off x="6267219" y="2235457"/>
              <a:ext cx="1085850" cy="1085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Oval 7"/>
            <p:cNvSpPr/>
            <p:nvPr/>
          </p:nvSpPr>
          <p:spPr>
            <a:xfrm>
              <a:off x="4838931" y="3595687"/>
              <a:ext cx="1085850" cy="10858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Oval 8"/>
            <p:cNvSpPr/>
            <p:nvPr/>
          </p:nvSpPr>
          <p:spPr>
            <a:xfrm>
              <a:off x="6267219" y="3595687"/>
              <a:ext cx="1085850" cy="1085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8" name="TextBox 9"/>
          <p:cNvSpPr txBox="1"/>
          <p:nvPr/>
        </p:nvSpPr>
        <p:spPr>
          <a:xfrm>
            <a:off x="4797374" y="2336809"/>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10"/>
          <p:cNvSpPr txBox="1"/>
          <p:nvPr/>
        </p:nvSpPr>
        <p:spPr>
          <a:xfrm>
            <a:off x="6647866" y="2336809"/>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TextBox 11"/>
          <p:cNvSpPr txBox="1"/>
          <p:nvPr/>
        </p:nvSpPr>
        <p:spPr>
          <a:xfrm>
            <a:off x="4797374" y="4093035"/>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TextBox 12"/>
          <p:cNvSpPr txBox="1"/>
          <p:nvPr/>
        </p:nvSpPr>
        <p:spPr>
          <a:xfrm>
            <a:off x="6647866" y="4093035"/>
            <a:ext cx="746760" cy="768350"/>
          </a:xfrm>
          <a:prstGeom prst="rect">
            <a:avLst/>
          </a:prstGeom>
          <a:noFill/>
        </p:spPr>
        <p:txBody>
          <a:bodyPr wrap="none" rtlCol="0">
            <a:spAutoFit/>
          </a:bodyPr>
          <a:lstStyle/>
          <a:p>
            <a:pPr algn="ctr"/>
            <a:r>
              <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sz="44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Rectangle 14"/>
          <p:cNvSpPr/>
          <p:nvPr/>
        </p:nvSpPr>
        <p:spPr>
          <a:xfrm>
            <a:off x="2417315" y="2029385"/>
            <a:ext cx="1706880" cy="337185"/>
          </a:xfrm>
          <a:prstGeom prst="rect">
            <a:avLst/>
          </a:prstGeom>
          <a:solidFill>
            <a:schemeClr val="accent2"/>
          </a:solidFill>
        </p:spPr>
        <p:txBody>
          <a:bodyPr wrap="none">
            <a:spAutoFit/>
          </a:bodyPr>
          <a:lstStyle/>
          <a:p>
            <a:pPr algn="r"/>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（1）政策资源：</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Rectangle 16"/>
          <p:cNvSpPr/>
          <p:nvPr/>
        </p:nvSpPr>
        <p:spPr>
          <a:xfrm>
            <a:off x="8035269" y="2029385"/>
            <a:ext cx="1706880" cy="337185"/>
          </a:xfrm>
          <a:prstGeom prst="rect">
            <a:avLst/>
          </a:prstGeom>
          <a:solidFill>
            <a:schemeClr val="accent1"/>
          </a:solidFill>
        </p:spPr>
        <p:txBody>
          <a:bodyPr wrap="none">
            <a:spAutoFit/>
          </a:bodyPr>
          <a:lstStyle/>
          <a:p>
            <a:pPr algn="l"/>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（2）信息资源：</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Rectangle 18"/>
          <p:cNvSpPr/>
          <p:nvPr/>
        </p:nvSpPr>
        <p:spPr>
          <a:xfrm>
            <a:off x="2401029" y="4308232"/>
            <a:ext cx="1706880" cy="337185"/>
          </a:xfrm>
          <a:prstGeom prst="rect">
            <a:avLst/>
          </a:prstGeom>
          <a:solidFill>
            <a:schemeClr val="accent1"/>
          </a:solidFill>
        </p:spPr>
        <p:txBody>
          <a:bodyPr wrap="none">
            <a:spAutoFit/>
          </a:bodyPr>
          <a:lstStyle/>
          <a:p>
            <a:pPr algn="r"/>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（4）品牌资源：</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Rectangle 20"/>
          <p:cNvSpPr/>
          <p:nvPr/>
        </p:nvSpPr>
        <p:spPr>
          <a:xfrm>
            <a:off x="8035269" y="4308232"/>
            <a:ext cx="1706880" cy="337185"/>
          </a:xfrm>
          <a:prstGeom prst="rect">
            <a:avLst/>
          </a:prstGeom>
          <a:solidFill>
            <a:schemeClr val="accent2"/>
          </a:solidFill>
        </p:spPr>
        <p:txBody>
          <a:bodyPr wrap="none">
            <a:spAutoFit/>
          </a:bodyPr>
          <a:lstStyle/>
          <a:p>
            <a:pPr algn="l"/>
            <a:r>
              <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（3）文化资源：</a:t>
            </a:r>
            <a:endParaRPr lang="zh-CN" altLang="en-US" sz="16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矩形 15"/>
          <p:cNvSpPr/>
          <p:nvPr/>
        </p:nvSpPr>
        <p:spPr>
          <a:xfrm>
            <a:off x="8035290" y="2456815"/>
            <a:ext cx="3563620" cy="1372235"/>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专业机构对于信息的搜集、处理和传递，可以为创业者制定研发、采购、生产和销售的决策提供指导及参考。对于高科技新创企业来说，由于竞争十分激烈，就更加需要丰富、及时、准确的信息，以争取到更多的要素资源。</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矩形 16"/>
          <p:cNvSpPr/>
          <p:nvPr/>
        </p:nvSpPr>
        <p:spPr>
          <a:xfrm>
            <a:off x="8035290" y="4738370"/>
            <a:ext cx="3176270" cy="602615"/>
          </a:xfrm>
          <a:prstGeom prst="rect">
            <a:avLst/>
          </a:prstGeom>
        </p:spPr>
        <p:txBody>
          <a:bodyPr wrap="square" lIns="91433" tIns="45716" rIns="91433" bIns="45716">
            <a:spAutoFit/>
          </a:bodyPr>
          <a:lstStyle/>
          <a:p>
            <a:pPr lvl="0" algn="l">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文化资源是企业发展中重要的一环，对于新创企业来说，文化资源尤为珍贵。</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矩形 17"/>
          <p:cNvSpPr/>
          <p:nvPr/>
        </p:nvSpPr>
        <p:spPr>
          <a:xfrm>
            <a:off x="817245" y="4738370"/>
            <a:ext cx="3306445" cy="346075"/>
          </a:xfrm>
          <a:prstGeom prst="rect">
            <a:avLst/>
          </a:prstGeom>
        </p:spPr>
        <p:txBody>
          <a:bodyPr wrap="square" lIns="91433" tIns="45716" rIns="91433" bIns="45716">
            <a:spAutoFit/>
          </a:bodyPr>
          <a:lstStyle/>
          <a:p>
            <a:pPr lvl="0" algn="r">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创业企业所置身的环境也具有一定的品牌效应。</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9" name="矩形 18"/>
          <p:cNvSpPr/>
          <p:nvPr/>
        </p:nvSpPr>
        <p:spPr>
          <a:xfrm>
            <a:off x="817245" y="2432685"/>
            <a:ext cx="3306445" cy="1372235"/>
          </a:xfrm>
          <a:prstGeom prst="rect">
            <a:avLst/>
          </a:prstGeom>
        </p:spPr>
        <p:txBody>
          <a:bodyPr wrap="square" lIns="91433" tIns="45716" rIns="91433" bIns="45716">
            <a:spAutoFit/>
          </a:bodyPr>
          <a:lstStyle/>
          <a:p>
            <a:pPr lvl="0" algn="r">
              <a:lnSpc>
                <a:spcPts val="2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从中国的创业环境看，发展高科技企业需要制定相应的扶持政策，只有在政策允许和鼓励的条件下，新创企业才能获得更多的国内外人才、贷款和投资、具有明确产权关系的科技成果、各种服务和帮助以及场地优惠等。</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4054"/>
                                  </p:iterate>
                                  <p:childTnLst>
                                    <p:set>
                                      <p:cBhvr>
                                        <p:cTn id="6" dur="1" fill="hold">
                                          <p:stCondLst>
                                            <p:cond delay="0"/>
                                          </p:stCondLst>
                                        </p:cTn>
                                        <p:tgtEl>
                                          <p:spTgt spid="16"/>
                                        </p:tgtEl>
                                        <p:attrNameLst>
                                          <p:attrName>style.visibility</p:attrName>
                                        </p:attrNameLst>
                                      </p:cBhvr>
                                      <p:to>
                                        <p:strVal val="visible"/>
                                      </p:to>
                                    </p:set>
                                    <p:anim calcmode="lin" valueType="num">
                                      <p:cBhvr>
                                        <p:cTn id="7" dur="250" fill="hold"/>
                                        <p:tgtEl>
                                          <p:spTgt spid="16"/>
                                        </p:tgtEl>
                                        <p:attrNameLst>
                                          <p:attrName>ppt_w</p:attrName>
                                        </p:attrNameLst>
                                      </p:cBhvr>
                                      <p:tavLst>
                                        <p:tav tm="0">
                                          <p:val>
                                            <p:fltVal val="0"/>
                                          </p:val>
                                        </p:tav>
                                        <p:tav tm="100000">
                                          <p:val>
                                            <p:strVal val="#ppt_w"/>
                                          </p:val>
                                        </p:tav>
                                      </p:tavLst>
                                    </p:anim>
                                    <p:anim calcmode="lin" valueType="num">
                                      <p:cBhvr>
                                        <p:cTn id="8" dur="250" fill="hold"/>
                                        <p:tgtEl>
                                          <p:spTgt spid="16"/>
                                        </p:tgtEl>
                                        <p:attrNameLst>
                                          <p:attrName>ppt_h</p:attrName>
                                        </p:attrNameLst>
                                      </p:cBhvr>
                                      <p:tavLst>
                                        <p:tav tm="0">
                                          <p:val>
                                            <p:fltVal val="0"/>
                                          </p:val>
                                        </p:tav>
                                        <p:tav tm="100000">
                                          <p:val>
                                            <p:strVal val="#ppt_h"/>
                                          </p:val>
                                        </p:tav>
                                      </p:tavLst>
                                    </p:anim>
                                    <p:animEffect transition="in" filter="fade">
                                      <p:cBhvr>
                                        <p:cTn id="9" dur="250"/>
                                        <p:tgtEl>
                                          <p:spTgt spid="16"/>
                                        </p:tgtEl>
                                      </p:cBhvr>
                                    </p:animEffect>
                                  </p:childTnLst>
                                </p:cTn>
                              </p:par>
                            </p:childTnLst>
                          </p:cTn>
                        </p:par>
                        <p:par>
                          <p:cTn id="10" fill="hold">
                            <p:stCondLst>
                              <p:cond delay="1233"/>
                            </p:stCondLst>
                            <p:childTnLst>
                              <p:par>
                                <p:cTn id="11" presetID="53" presetClass="entr" presetSubtype="16" fill="hold" grpId="0" nodeType="afterEffect">
                                  <p:stCondLst>
                                    <p:cond delay="0"/>
                                  </p:stCondLst>
                                  <p:iterate type="lt">
                                    <p:tmPct val="4054"/>
                                  </p:iterate>
                                  <p:childTnLst>
                                    <p:set>
                                      <p:cBhvr>
                                        <p:cTn id="12" dur="1" fill="hold">
                                          <p:stCondLst>
                                            <p:cond delay="0"/>
                                          </p:stCondLst>
                                        </p:cTn>
                                        <p:tgtEl>
                                          <p:spTgt spid="17"/>
                                        </p:tgtEl>
                                        <p:attrNameLst>
                                          <p:attrName>style.visibility</p:attrName>
                                        </p:attrNameLst>
                                      </p:cBhvr>
                                      <p:to>
                                        <p:strVal val="visible"/>
                                      </p:to>
                                    </p:set>
                                    <p:anim calcmode="lin" valueType="num">
                                      <p:cBhvr>
                                        <p:cTn id="13" dur="250" fill="hold"/>
                                        <p:tgtEl>
                                          <p:spTgt spid="17"/>
                                        </p:tgtEl>
                                        <p:attrNameLst>
                                          <p:attrName>ppt_w</p:attrName>
                                        </p:attrNameLst>
                                      </p:cBhvr>
                                      <p:tavLst>
                                        <p:tav tm="0">
                                          <p:val>
                                            <p:fltVal val="0"/>
                                          </p:val>
                                        </p:tav>
                                        <p:tav tm="100000">
                                          <p:val>
                                            <p:strVal val="#ppt_w"/>
                                          </p:val>
                                        </p:tav>
                                      </p:tavLst>
                                    </p:anim>
                                    <p:anim calcmode="lin" valueType="num">
                                      <p:cBhvr>
                                        <p:cTn id="14" dur="250" fill="hold"/>
                                        <p:tgtEl>
                                          <p:spTgt spid="17"/>
                                        </p:tgtEl>
                                        <p:attrNameLst>
                                          <p:attrName>ppt_h</p:attrName>
                                        </p:attrNameLst>
                                      </p:cBhvr>
                                      <p:tavLst>
                                        <p:tav tm="0">
                                          <p:val>
                                            <p:fltVal val="0"/>
                                          </p:val>
                                        </p:tav>
                                        <p:tav tm="100000">
                                          <p:val>
                                            <p:strVal val="#ppt_h"/>
                                          </p:val>
                                        </p:tav>
                                      </p:tavLst>
                                    </p:anim>
                                    <p:animEffect transition="in" filter="fade">
                                      <p:cBhvr>
                                        <p:cTn id="15" dur="250"/>
                                        <p:tgtEl>
                                          <p:spTgt spid="17"/>
                                        </p:tgtEl>
                                      </p:cBhvr>
                                    </p:animEffect>
                                  </p:childTnLst>
                                </p:cTn>
                              </p:par>
                            </p:childTnLst>
                          </p:cTn>
                        </p:par>
                        <p:par>
                          <p:cTn id="16" fill="hold">
                            <p:stCondLst>
                              <p:cond delay="1817"/>
                            </p:stCondLst>
                            <p:childTnLst>
                              <p:par>
                                <p:cTn id="17" presetID="53" presetClass="entr" presetSubtype="16" fill="hold" grpId="0" nodeType="afterEffect">
                                  <p:stCondLst>
                                    <p:cond delay="0"/>
                                  </p:stCondLst>
                                  <p:iterate type="lt">
                                    <p:tmPct val="4054"/>
                                  </p:iterate>
                                  <p:childTnLst>
                                    <p:set>
                                      <p:cBhvr>
                                        <p:cTn id="18" dur="1" fill="hold">
                                          <p:stCondLst>
                                            <p:cond delay="0"/>
                                          </p:stCondLst>
                                        </p:cTn>
                                        <p:tgtEl>
                                          <p:spTgt spid="18"/>
                                        </p:tgtEl>
                                        <p:attrNameLst>
                                          <p:attrName>style.visibility</p:attrName>
                                        </p:attrNameLst>
                                      </p:cBhvr>
                                      <p:to>
                                        <p:strVal val="visible"/>
                                      </p:to>
                                    </p:set>
                                    <p:anim calcmode="lin" valueType="num">
                                      <p:cBhvr>
                                        <p:cTn id="19" dur="250" fill="hold"/>
                                        <p:tgtEl>
                                          <p:spTgt spid="18"/>
                                        </p:tgtEl>
                                        <p:attrNameLst>
                                          <p:attrName>ppt_w</p:attrName>
                                        </p:attrNameLst>
                                      </p:cBhvr>
                                      <p:tavLst>
                                        <p:tav tm="0">
                                          <p:val>
                                            <p:fltVal val="0"/>
                                          </p:val>
                                        </p:tav>
                                        <p:tav tm="100000">
                                          <p:val>
                                            <p:strVal val="#ppt_w"/>
                                          </p:val>
                                        </p:tav>
                                      </p:tavLst>
                                    </p:anim>
                                    <p:anim calcmode="lin" valueType="num">
                                      <p:cBhvr>
                                        <p:cTn id="20" dur="250" fill="hold"/>
                                        <p:tgtEl>
                                          <p:spTgt spid="18"/>
                                        </p:tgtEl>
                                        <p:attrNameLst>
                                          <p:attrName>ppt_h</p:attrName>
                                        </p:attrNameLst>
                                      </p:cBhvr>
                                      <p:tavLst>
                                        <p:tav tm="0">
                                          <p:val>
                                            <p:fltVal val="0"/>
                                          </p:val>
                                        </p:tav>
                                        <p:tav tm="100000">
                                          <p:val>
                                            <p:strVal val="#ppt_h"/>
                                          </p:val>
                                        </p:tav>
                                      </p:tavLst>
                                    </p:anim>
                                    <p:animEffect transition="in" filter="fade">
                                      <p:cBhvr>
                                        <p:cTn id="21" dur="250"/>
                                        <p:tgtEl>
                                          <p:spTgt spid="18"/>
                                        </p:tgtEl>
                                      </p:cBhvr>
                                    </p:animEffect>
                                  </p:childTnLst>
                                </p:cTn>
                              </p:par>
                            </p:childTnLst>
                          </p:cTn>
                        </p:par>
                        <p:par>
                          <p:cTn id="22" fill="hold">
                            <p:stCondLst>
                              <p:cond delay="2270"/>
                            </p:stCondLst>
                            <p:childTnLst>
                              <p:par>
                                <p:cTn id="23" presetID="53" presetClass="entr" presetSubtype="16" fill="hold" grpId="0" nodeType="afterEffect">
                                  <p:stCondLst>
                                    <p:cond delay="0"/>
                                  </p:stCondLst>
                                  <p:iterate type="lt">
                                    <p:tmPct val="4054"/>
                                  </p:iterate>
                                  <p:childTnLst>
                                    <p:set>
                                      <p:cBhvr>
                                        <p:cTn id="24" dur="1" fill="hold">
                                          <p:stCondLst>
                                            <p:cond delay="0"/>
                                          </p:stCondLst>
                                        </p:cTn>
                                        <p:tgtEl>
                                          <p:spTgt spid="19"/>
                                        </p:tgtEl>
                                        <p:attrNameLst>
                                          <p:attrName>style.visibility</p:attrName>
                                        </p:attrNameLst>
                                      </p:cBhvr>
                                      <p:to>
                                        <p:strVal val="visible"/>
                                      </p:to>
                                    </p:set>
                                    <p:anim calcmode="lin" valueType="num">
                                      <p:cBhvr>
                                        <p:cTn id="25" dur="250" fill="hold"/>
                                        <p:tgtEl>
                                          <p:spTgt spid="19"/>
                                        </p:tgtEl>
                                        <p:attrNameLst>
                                          <p:attrName>ppt_w</p:attrName>
                                        </p:attrNameLst>
                                      </p:cBhvr>
                                      <p:tavLst>
                                        <p:tav tm="0">
                                          <p:val>
                                            <p:fltVal val="0"/>
                                          </p:val>
                                        </p:tav>
                                        <p:tav tm="100000">
                                          <p:val>
                                            <p:strVal val="#ppt_w"/>
                                          </p:val>
                                        </p:tav>
                                      </p:tavLst>
                                    </p:anim>
                                    <p:anim calcmode="lin" valueType="num">
                                      <p:cBhvr>
                                        <p:cTn id="26" dur="250" fill="hold"/>
                                        <p:tgtEl>
                                          <p:spTgt spid="19"/>
                                        </p:tgtEl>
                                        <p:attrNameLst>
                                          <p:attrName>ppt_h</p:attrName>
                                        </p:attrNameLst>
                                      </p:cBhvr>
                                      <p:tavLst>
                                        <p:tav tm="0">
                                          <p:val>
                                            <p:fltVal val="0"/>
                                          </p:val>
                                        </p:tav>
                                        <p:tav tm="100000">
                                          <p:val>
                                            <p:strVal val="#ppt_h"/>
                                          </p:val>
                                        </p:tav>
                                      </p:tavLst>
                                    </p:anim>
                                    <p:animEffect transition="in" filter="fade">
                                      <p:cBhvr>
                                        <p:cTn id="27"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3" name="组合 22"/>
          <p:cNvGrpSpPr/>
          <p:nvPr/>
        </p:nvGrpSpPr>
        <p:grpSpPr>
          <a:xfrm>
            <a:off x="4604443" y="3893764"/>
            <a:ext cx="6729738" cy="1659473"/>
            <a:chOff x="3453332" y="2920322"/>
            <a:chExt cx="5047303" cy="1244605"/>
          </a:xfrm>
        </p:grpSpPr>
        <p:grpSp>
          <p:nvGrpSpPr>
            <p:cNvPr id="5" name="Group 41"/>
            <p:cNvGrpSpPr/>
            <p:nvPr/>
          </p:nvGrpSpPr>
          <p:grpSpPr>
            <a:xfrm>
              <a:off x="5094060" y="2920322"/>
              <a:ext cx="3406575" cy="1244605"/>
              <a:chOff x="6784559" y="3825303"/>
              <a:chExt cx="4493041" cy="1641549"/>
            </a:xfrm>
            <a:effectLst/>
          </p:grpSpPr>
          <p:sp>
            <p:nvSpPr>
              <p:cNvPr id="18" name="Arrow: Right 42"/>
              <p:cNvSpPr/>
              <p:nvPr/>
            </p:nvSpPr>
            <p:spPr>
              <a:xfrm>
                <a:off x="7154779" y="3825303"/>
                <a:ext cx="4122821" cy="1641549"/>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9" name="Oval 43"/>
              <p:cNvSpPr/>
              <p:nvPr/>
            </p:nvSpPr>
            <p:spPr>
              <a:xfrm>
                <a:off x="6784559" y="4236883"/>
                <a:ext cx="818388" cy="818388"/>
              </a:xfrm>
              <a:prstGeom prst="ellipse">
                <a:avLst/>
              </a:prstGeom>
              <a:solidFill>
                <a:schemeClr val="accent2"/>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p>
                <a:pPr algn="ctr"/>
                <a:r>
                  <a:rPr lang="en-US"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02</a:t>
                </a:r>
                <a:endParaRPr lang="en-US"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7" name="Group 48"/>
            <p:cNvGrpSpPr/>
            <p:nvPr/>
          </p:nvGrpSpPr>
          <p:grpSpPr bwMode="auto">
            <a:xfrm>
              <a:off x="7797361" y="3371399"/>
              <a:ext cx="276773" cy="342447"/>
              <a:chOff x="0" y="0"/>
              <a:chExt cx="464" cy="573"/>
            </a:xfrm>
            <a:solidFill>
              <a:srgbClr val="FFFFFF"/>
            </a:solidFill>
            <a:effectLst/>
          </p:grpSpPr>
          <p:sp>
            <p:nvSpPr>
              <p:cNvPr id="14" name="Freeform: Shape 49"/>
              <p:cNvSpPr/>
              <p:nvPr/>
            </p:nvSpPr>
            <p:spPr bwMode="auto">
              <a:xfrm>
                <a:off x="88" y="24"/>
                <a:ext cx="376" cy="322"/>
              </a:xfrm>
              <a:custGeom>
                <a:avLst/>
                <a:gdLst>
                  <a:gd name="T0" fmla="*/ 0 w 21115"/>
                  <a:gd name="T1" fmla="*/ 0 h 18556"/>
                  <a:gd name="T2" fmla="*/ 0 w 21115"/>
                  <a:gd name="T3" fmla="*/ 0 h 18556"/>
                  <a:gd name="T4" fmla="*/ 0 w 21115"/>
                  <a:gd name="T5" fmla="*/ 0 h 18556"/>
                  <a:gd name="T6" fmla="*/ 0 w 21115"/>
                  <a:gd name="T7" fmla="*/ 0 h 18556"/>
                  <a:gd name="T8" fmla="*/ 0 w 21115"/>
                  <a:gd name="T9" fmla="*/ 0 h 18556"/>
                  <a:gd name="T10" fmla="*/ 0 w 21115"/>
                  <a:gd name="T11" fmla="*/ 0 h 18556"/>
                  <a:gd name="T12" fmla="*/ 0 w 21115"/>
                  <a:gd name="T13" fmla="*/ 0 h 18556"/>
                  <a:gd name="T14" fmla="*/ 0 w 21115"/>
                  <a:gd name="T15" fmla="*/ 0 h 18556"/>
                  <a:gd name="T16" fmla="*/ 0 w 21115"/>
                  <a:gd name="T17" fmla="*/ 0 h 18556"/>
                  <a:gd name="T18" fmla="*/ 0 w 21115"/>
                  <a:gd name="T19" fmla="*/ 0 h 18556"/>
                  <a:gd name="T20" fmla="*/ 0 w 21115"/>
                  <a:gd name="T21" fmla="*/ 0 h 185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115" h="18556">
                    <a:moveTo>
                      <a:pt x="20779" y="3635"/>
                    </a:moveTo>
                    <a:cubicBezTo>
                      <a:pt x="20779" y="3635"/>
                      <a:pt x="16054" y="3835"/>
                      <a:pt x="13538" y="4151"/>
                    </a:cubicBezTo>
                    <a:cubicBezTo>
                      <a:pt x="12114" y="4330"/>
                      <a:pt x="13006" y="1476"/>
                      <a:pt x="13006" y="911"/>
                    </a:cubicBezTo>
                    <a:cubicBezTo>
                      <a:pt x="13006" y="-1684"/>
                      <a:pt x="0" y="2094"/>
                      <a:pt x="0" y="2094"/>
                    </a:cubicBezTo>
                    <a:lnTo>
                      <a:pt x="0" y="17384"/>
                    </a:lnTo>
                    <a:cubicBezTo>
                      <a:pt x="0" y="17384"/>
                      <a:pt x="988" y="17824"/>
                      <a:pt x="2373" y="17286"/>
                    </a:cubicBezTo>
                    <a:cubicBezTo>
                      <a:pt x="5889" y="15919"/>
                      <a:pt x="11968" y="13959"/>
                      <a:pt x="10988" y="17189"/>
                    </a:cubicBezTo>
                    <a:cubicBezTo>
                      <a:pt x="10160" y="19916"/>
                      <a:pt x="20491" y="17722"/>
                      <a:pt x="20491" y="17722"/>
                    </a:cubicBezTo>
                    <a:cubicBezTo>
                      <a:pt x="20491" y="17722"/>
                      <a:pt x="19749" y="12037"/>
                      <a:pt x="20675" y="8735"/>
                    </a:cubicBezTo>
                    <a:cubicBezTo>
                      <a:pt x="21600" y="5433"/>
                      <a:pt x="20779" y="3635"/>
                      <a:pt x="20779" y="3635"/>
                    </a:cubicBezTo>
                    <a:close/>
                    <a:moveTo>
                      <a:pt x="20779" y="3635"/>
                    </a:moveTo>
                  </a:path>
                </a:pathLst>
              </a:custGeom>
              <a:grpFill/>
              <a:ln>
                <a:noFill/>
              </a:ln>
            </p:spPr>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5" name="Freeform: Shape 50"/>
              <p:cNvSpPr/>
              <p:nvPr/>
            </p:nvSpPr>
            <p:spPr bwMode="auto">
              <a:xfrm>
                <a:off x="0" y="0"/>
                <a:ext cx="56" cy="5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1600" y="1065"/>
                    </a:moveTo>
                    <a:cubicBezTo>
                      <a:pt x="21600" y="477"/>
                      <a:pt x="16763" y="0"/>
                      <a:pt x="10802" y="0"/>
                    </a:cubicBezTo>
                    <a:cubicBezTo>
                      <a:pt x="4834" y="0"/>
                      <a:pt x="0" y="477"/>
                      <a:pt x="0" y="1065"/>
                    </a:cubicBezTo>
                    <a:lnTo>
                      <a:pt x="0" y="21600"/>
                    </a:lnTo>
                    <a:lnTo>
                      <a:pt x="21600" y="21600"/>
                    </a:lnTo>
                    <a:lnTo>
                      <a:pt x="21600" y="1065"/>
                    </a:lnTo>
                    <a:close/>
                    <a:moveTo>
                      <a:pt x="21600" y="1065"/>
                    </a:moveTo>
                  </a:path>
                </a:pathLst>
              </a:custGeom>
              <a:grpFill/>
              <a:ln>
                <a:noFill/>
              </a:ln>
            </p:spPr>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sp>
          <p:nvSpPr>
            <p:cNvPr id="12" name="Rectangle 44"/>
            <p:cNvSpPr/>
            <p:nvPr/>
          </p:nvSpPr>
          <p:spPr>
            <a:xfrm>
              <a:off x="3453332" y="3419284"/>
              <a:ext cx="1603104" cy="246510"/>
            </a:xfrm>
            <a:prstGeom prst="rect">
              <a:avLst/>
            </a:prstGeom>
            <a:effectLst/>
          </p:spPr>
          <p:txBody>
            <a:bodyPr wrap="none" lIns="192000" tIns="0" rIns="192000" bIns="0">
              <a:normAutofit/>
            </a:bodyPr>
            <a:p>
              <a:pPr algn="r"/>
              <a:r>
                <a:rPr lang="zh-CN" altLang="en-US" sz="2135" b="1"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创业资源整合及其利用技巧</a:t>
              </a:r>
              <a:endParaRPr lang="zh-CN" altLang="en-US" sz="2135" b="1"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22" name="组合 21"/>
          <p:cNvGrpSpPr/>
          <p:nvPr/>
        </p:nvGrpSpPr>
        <p:grpSpPr>
          <a:xfrm>
            <a:off x="857824" y="1888392"/>
            <a:ext cx="9687825" cy="1659473"/>
            <a:chOff x="643367" y="1416293"/>
            <a:chExt cx="7265869" cy="1244605"/>
          </a:xfrm>
        </p:grpSpPr>
        <p:grpSp>
          <p:nvGrpSpPr>
            <p:cNvPr id="4" name="Group 38"/>
            <p:cNvGrpSpPr/>
            <p:nvPr/>
          </p:nvGrpSpPr>
          <p:grpSpPr>
            <a:xfrm>
              <a:off x="643367" y="1416293"/>
              <a:ext cx="3132911" cy="1244605"/>
              <a:chOff x="914399" y="1841591"/>
              <a:chExt cx="4132096" cy="1641549"/>
            </a:xfrm>
            <a:effectLst/>
          </p:grpSpPr>
          <p:sp>
            <p:nvSpPr>
              <p:cNvPr id="20" name="Arrow: Right 39"/>
              <p:cNvSpPr/>
              <p:nvPr/>
            </p:nvSpPr>
            <p:spPr>
              <a:xfrm rot="10800000">
                <a:off x="914399" y="1841591"/>
                <a:ext cx="3705726" cy="1641549"/>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1" name="Oval 40"/>
              <p:cNvSpPr/>
              <p:nvPr/>
            </p:nvSpPr>
            <p:spPr>
              <a:xfrm>
                <a:off x="4228107" y="2250566"/>
                <a:ext cx="818388" cy="818388"/>
              </a:xfrm>
              <a:prstGeom prst="ellipse">
                <a:avLst/>
              </a:prstGeom>
              <a:solidFill>
                <a:schemeClr val="accent1"/>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p>
                <a:r>
                  <a:rPr lang="en-US"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01</a:t>
                </a:r>
                <a:endParaRPr lang="en-US" sz="3200">
                  <a:solidFill>
                    <a:srgbClr val="FFFFFF"/>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6" name="Group 45"/>
            <p:cNvGrpSpPr/>
            <p:nvPr/>
          </p:nvGrpSpPr>
          <p:grpSpPr bwMode="auto">
            <a:xfrm>
              <a:off x="1032450" y="1848490"/>
              <a:ext cx="342446" cy="342446"/>
              <a:chOff x="0" y="0"/>
              <a:chExt cx="575" cy="575"/>
            </a:xfrm>
            <a:solidFill>
              <a:srgbClr val="FFFFFF"/>
            </a:solidFill>
            <a:effectLst/>
          </p:grpSpPr>
          <p:sp>
            <p:nvSpPr>
              <p:cNvPr id="16" name="Freeform: Shape 46"/>
              <p:cNvSpPr/>
              <p:nvPr/>
            </p:nvSpPr>
            <p:spPr bwMode="auto">
              <a:xfrm>
                <a:off x="360" y="0"/>
                <a:ext cx="215" cy="2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1" y="8861"/>
                    </a:moveTo>
                    <a:lnTo>
                      <a:pt x="17805" y="8267"/>
                    </a:lnTo>
                    <a:cubicBezTo>
                      <a:pt x="17492" y="8210"/>
                      <a:pt x="17382" y="7947"/>
                      <a:pt x="17559" y="7682"/>
                    </a:cubicBezTo>
                    <a:lnTo>
                      <a:pt x="19409" y="4939"/>
                    </a:lnTo>
                    <a:cubicBezTo>
                      <a:pt x="19588" y="4676"/>
                      <a:pt x="19549" y="4276"/>
                      <a:pt x="19324" y="4051"/>
                    </a:cubicBezTo>
                    <a:lnTo>
                      <a:pt x="17549" y="2276"/>
                    </a:lnTo>
                    <a:cubicBezTo>
                      <a:pt x="17324" y="2052"/>
                      <a:pt x="16924" y="2013"/>
                      <a:pt x="16661" y="2191"/>
                    </a:cubicBezTo>
                    <a:lnTo>
                      <a:pt x="13918" y="4042"/>
                    </a:lnTo>
                    <a:cubicBezTo>
                      <a:pt x="13654" y="4220"/>
                      <a:pt x="13391" y="4109"/>
                      <a:pt x="13333" y="3796"/>
                    </a:cubicBezTo>
                    <a:lnTo>
                      <a:pt x="12739" y="569"/>
                    </a:lnTo>
                    <a:cubicBezTo>
                      <a:pt x="12681" y="255"/>
                      <a:pt x="12374" y="0"/>
                      <a:pt x="12056" y="0"/>
                    </a:cubicBezTo>
                    <a:lnTo>
                      <a:pt x="9545" y="0"/>
                    </a:lnTo>
                    <a:cubicBezTo>
                      <a:pt x="9227" y="0"/>
                      <a:pt x="8919" y="255"/>
                      <a:pt x="8861" y="569"/>
                    </a:cubicBezTo>
                    <a:lnTo>
                      <a:pt x="8267" y="3796"/>
                    </a:lnTo>
                    <a:cubicBezTo>
                      <a:pt x="8210" y="4109"/>
                      <a:pt x="7947" y="4219"/>
                      <a:pt x="7682" y="4041"/>
                    </a:cubicBezTo>
                    <a:lnTo>
                      <a:pt x="4939" y="2191"/>
                    </a:lnTo>
                    <a:cubicBezTo>
                      <a:pt x="4676" y="2013"/>
                      <a:pt x="4276" y="2052"/>
                      <a:pt x="4051" y="2276"/>
                    </a:cubicBezTo>
                    <a:lnTo>
                      <a:pt x="2276" y="4051"/>
                    </a:lnTo>
                    <a:cubicBezTo>
                      <a:pt x="2051" y="4277"/>
                      <a:pt x="2012" y="4677"/>
                      <a:pt x="2191" y="4939"/>
                    </a:cubicBezTo>
                    <a:lnTo>
                      <a:pt x="4041" y="7682"/>
                    </a:lnTo>
                    <a:cubicBezTo>
                      <a:pt x="4220" y="7946"/>
                      <a:pt x="4108" y="8209"/>
                      <a:pt x="3796" y="8267"/>
                    </a:cubicBezTo>
                    <a:lnTo>
                      <a:pt x="569" y="8861"/>
                    </a:lnTo>
                    <a:cubicBezTo>
                      <a:pt x="255" y="8919"/>
                      <a:pt x="0" y="9226"/>
                      <a:pt x="0" y="9545"/>
                    </a:cubicBezTo>
                    <a:lnTo>
                      <a:pt x="0" y="12055"/>
                    </a:lnTo>
                    <a:cubicBezTo>
                      <a:pt x="0" y="12373"/>
                      <a:pt x="255" y="12681"/>
                      <a:pt x="569" y="12739"/>
                    </a:cubicBezTo>
                    <a:lnTo>
                      <a:pt x="3796" y="13333"/>
                    </a:lnTo>
                    <a:cubicBezTo>
                      <a:pt x="4110" y="13390"/>
                      <a:pt x="4219" y="13653"/>
                      <a:pt x="4042" y="13917"/>
                    </a:cubicBezTo>
                    <a:lnTo>
                      <a:pt x="2191" y="16661"/>
                    </a:lnTo>
                    <a:cubicBezTo>
                      <a:pt x="2012" y="16925"/>
                      <a:pt x="2051" y="17324"/>
                      <a:pt x="2276" y="17549"/>
                    </a:cubicBezTo>
                    <a:lnTo>
                      <a:pt x="4051" y="19324"/>
                    </a:lnTo>
                    <a:cubicBezTo>
                      <a:pt x="4276" y="19549"/>
                      <a:pt x="4676" y="19589"/>
                      <a:pt x="4939" y="19410"/>
                    </a:cubicBezTo>
                    <a:lnTo>
                      <a:pt x="7682" y="17559"/>
                    </a:lnTo>
                    <a:cubicBezTo>
                      <a:pt x="7946" y="17381"/>
                      <a:pt x="8209" y="17492"/>
                      <a:pt x="8267" y="17804"/>
                    </a:cubicBezTo>
                    <a:lnTo>
                      <a:pt x="8861" y="21031"/>
                    </a:lnTo>
                    <a:cubicBezTo>
                      <a:pt x="8919" y="21345"/>
                      <a:pt x="9226" y="21600"/>
                      <a:pt x="9545" y="21600"/>
                    </a:cubicBezTo>
                    <a:lnTo>
                      <a:pt x="12056" y="21600"/>
                    </a:lnTo>
                    <a:cubicBezTo>
                      <a:pt x="12374" y="21600"/>
                      <a:pt x="12681" y="21345"/>
                      <a:pt x="12739" y="21031"/>
                    </a:cubicBezTo>
                    <a:lnTo>
                      <a:pt x="13333" y="17804"/>
                    </a:lnTo>
                    <a:cubicBezTo>
                      <a:pt x="13390" y="17492"/>
                      <a:pt x="13653" y="17382"/>
                      <a:pt x="13918" y="17559"/>
                    </a:cubicBezTo>
                    <a:lnTo>
                      <a:pt x="16661" y="19410"/>
                    </a:lnTo>
                    <a:cubicBezTo>
                      <a:pt x="16924" y="19589"/>
                      <a:pt x="17324" y="19549"/>
                      <a:pt x="17549" y="19324"/>
                    </a:cubicBezTo>
                    <a:lnTo>
                      <a:pt x="19324" y="17551"/>
                    </a:lnTo>
                    <a:cubicBezTo>
                      <a:pt x="19549" y="17324"/>
                      <a:pt x="19588" y="16925"/>
                      <a:pt x="19409" y="16661"/>
                    </a:cubicBezTo>
                    <a:lnTo>
                      <a:pt x="17559" y="13917"/>
                    </a:lnTo>
                    <a:cubicBezTo>
                      <a:pt x="17380" y="13654"/>
                      <a:pt x="17491" y="13391"/>
                      <a:pt x="17804" y="13333"/>
                    </a:cubicBezTo>
                    <a:lnTo>
                      <a:pt x="21031" y="12739"/>
                    </a:lnTo>
                    <a:cubicBezTo>
                      <a:pt x="21344" y="12681"/>
                      <a:pt x="21600" y="12374"/>
                      <a:pt x="21600" y="12055"/>
                    </a:cubicBezTo>
                    <a:lnTo>
                      <a:pt x="21600" y="9545"/>
                    </a:lnTo>
                    <a:cubicBezTo>
                      <a:pt x="21600" y="9227"/>
                      <a:pt x="21344" y="8919"/>
                      <a:pt x="21031" y="8861"/>
                    </a:cubicBezTo>
                    <a:close/>
                    <a:moveTo>
                      <a:pt x="10826" y="14160"/>
                    </a:moveTo>
                    <a:cubicBezTo>
                      <a:pt x="8974" y="14160"/>
                      <a:pt x="7473" y="12659"/>
                      <a:pt x="7473" y="10807"/>
                    </a:cubicBezTo>
                    <a:cubicBezTo>
                      <a:pt x="7473" y="8956"/>
                      <a:pt x="8974" y="7456"/>
                      <a:pt x="10826" y="7456"/>
                    </a:cubicBezTo>
                    <a:cubicBezTo>
                      <a:pt x="12677" y="7456"/>
                      <a:pt x="14178" y="8956"/>
                      <a:pt x="14178" y="10807"/>
                    </a:cubicBezTo>
                    <a:cubicBezTo>
                      <a:pt x="14178" y="12659"/>
                      <a:pt x="12677" y="14160"/>
                      <a:pt x="10826" y="14160"/>
                    </a:cubicBezTo>
                    <a:close/>
                    <a:moveTo>
                      <a:pt x="10826" y="14160"/>
                    </a:moveTo>
                  </a:path>
                </a:pathLst>
              </a:custGeom>
              <a:grpFill/>
              <a:ln>
                <a:noFill/>
              </a:ln>
            </p:spPr>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7" name="Freeform: Shape 47"/>
              <p:cNvSpPr/>
              <p:nvPr/>
            </p:nvSpPr>
            <p:spPr bwMode="auto">
              <a:xfrm>
                <a:off x="0" y="143"/>
                <a:ext cx="431" cy="4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2" y="8862"/>
                    </a:moveTo>
                    <a:lnTo>
                      <a:pt x="17805" y="8267"/>
                    </a:lnTo>
                    <a:cubicBezTo>
                      <a:pt x="17492" y="8210"/>
                      <a:pt x="17382" y="7947"/>
                      <a:pt x="17560" y="7684"/>
                    </a:cubicBezTo>
                    <a:lnTo>
                      <a:pt x="19410" y="4940"/>
                    </a:lnTo>
                    <a:cubicBezTo>
                      <a:pt x="19588" y="4676"/>
                      <a:pt x="19550" y="4276"/>
                      <a:pt x="19324" y="4051"/>
                    </a:cubicBezTo>
                    <a:lnTo>
                      <a:pt x="17549" y="2276"/>
                    </a:lnTo>
                    <a:cubicBezTo>
                      <a:pt x="17324" y="2051"/>
                      <a:pt x="16924" y="2013"/>
                      <a:pt x="16661" y="2191"/>
                    </a:cubicBezTo>
                    <a:lnTo>
                      <a:pt x="13917" y="4041"/>
                    </a:lnTo>
                    <a:cubicBezTo>
                      <a:pt x="13653" y="4219"/>
                      <a:pt x="13390" y="4108"/>
                      <a:pt x="13332" y="3796"/>
                    </a:cubicBezTo>
                    <a:lnTo>
                      <a:pt x="12739" y="569"/>
                    </a:lnTo>
                    <a:cubicBezTo>
                      <a:pt x="12681" y="256"/>
                      <a:pt x="12374" y="0"/>
                      <a:pt x="12055" y="0"/>
                    </a:cubicBezTo>
                    <a:lnTo>
                      <a:pt x="9545" y="0"/>
                    </a:lnTo>
                    <a:cubicBezTo>
                      <a:pt x="9226" y="0"/>
                      <a:pt x="8919" y="256"/>
                      <a:pt x="8861" y="569"/>
                    </a:cubicBezTo>
                    <a:lnTo>
                      <a:pt x="8268" y="3796"/>
                    </a:lnTo>
                    <a:cubicBezTo>
                      <a:pt x="8210" y="4108"/>
                      <a:pt x="7947" y="4219"/>
                      <a:pt x="7683" y="4041"/>
                    </a:cubicBezTo>
                    <a:lnTo>
                      <a:pt x="4940" y="2191"/>
                    </a:lnTo>
                    <a:cubicBezTo>
                      <a:pt x="4676" y="2013"/>
                      <a:pt x="4276" y="2051"/>
                      <a:pt x="4051" y="2276"/>
                    </a:cubicBezTo>
                    <a:lnTo>
                      <a:pt x="2276" y="4051"/>
                    </a:lnTo>
                    <a:cubicBezTo>
                      <a:pt x="2051" y="4276"/>
                      <a:pt x="2012" y="4677"/>
                      <a:pt x="2190" y="4940"/>
                    </a:cubicBezTo>
                    <a:lnTo>
                      <a:pt x="4040" y="7684"/>
                    </a:lnTo>
                    <a:cubicBezTo>
                      <a:pt x="4218" y="7947"/>
                      <a:pt x="4108" y="8210"/>
                      <a:pt x="3795" y="8267"/>
                    </a:cubicBezTo>
                    <a:lnTo>
                      <a:pt x="568" y="8862"/>
                    </a:lnTo>
                    <a:cubicBezTo>
                      <a:pt x="256" y="8920"/>
                      <a:pt x="0" y="9227"/>
                      <a:pt x="0" y="9545"/>
                    </a:cubicBezTo>
                    <a:lnTo>
                      <a:pt x="0" y="12055"/>
                    </a:lnTo>
                    <a:cubicBezTo>
                      <a:pt x="0" y="12374"/>
                      <a:pt x="256" y="12681"/>
                      <a:pt x="568" y="12738"/>
                    </a:cubicBezTo>
                    <a:lnTo>
                      <a:pt x="3796" y="13333"/>
                    </a:lnTo>
                    <a:cubicBezTo>
                      <a:pt x="4108" y="13391"/>
                      <a:pt x="4219" y="13654"/>
                      <a:pt x="4041" y="13917"/>
                    </a:cubicBezTo>
                    <a:lnTo>
                      <a:pt x="2190" y="16661"/>
                    </a:lnTo>
                    <a:cubicBezTo>
                      <a:pt x="2012" y="16924"/>
                      <a:pt x="2050" y="17324"/>
                      <a:pt x="2276" y="17549"/>
                    </a:cubicBezTo>
                    <a:lnTo>
                      <a:pt x="4051" y="19324"/>
                    </a:lnTo>
                    <a:cubicBezTo>
                      <a:pt x="4276" y="19549"/>
                      <a:pt x="4676" y="19588"/>
                      <a:pt x="4940" y="19410"/>
                    </a:cubicBezTo>
                    <a:lnTo>
                      <a:pt x="7683" y="17560"/>
                    </a:lnTo>
                    <a:cubicBezTo>
                      <a:pt x="7947" y="17382"/>
                      <a:pt x="8210" y="17493"/>
                      <a:pt x="8268" y="17805"/>
                    </a:cubicBezTo>
                    <a:lnTo>
                      <a:pt x="8861" y="21031"/>
                    </a:lnTo>
                    <a:cubicBezTo>
                      <a:pt x="8919" y="21344"/>
                      <a:pt x="9226" y="21600"/>
                      <a:pt x="9545" y="21600"/>
                    </a:cubicBezTo>
                    <a:lnTo>
                      <a:pt x="12055" y="21600"/>
                    </a:lnTo>
                    <a:cubicBezTo>
                      <a:pt x="12374" y="21600"/>
                      <a:pt x="12681" y="21344"/>
                      <a:pt x="12739" y="21031"/>
                    </a:cubicBezTo>
                    <a:lnTo>
                      <a:pt x="13332" y="17805"/>
                    </a:lnTo>
                    <a:cubicBezTo>
                      <a:pt x="13390" y="17492"/>
                      <a:pt x="13653" y="17381"/>
                      <a:pt x="13917" y="17560"/>
                    </a:cubicBezTo>
                    <a:lnTo>
                      <a:pt x="16661" y="19410"/>
                    </a:lnTo>
                    <a:cubicBezTo>
                      <a:pt x="16924" y="19588"/>
                      <a:pt x="17324" y="19550"/>
                      <a:pt x="17549" y="19324"/>
                    </a:cubicBezTo>
                    <a:lnTo>
                      <a:pt x="19324" y="17550"/>
                    </a:lnTo>
                    <a:cubicBezTo>
                      <a:pt x="19549" y="17324"/>
                      <a:pt x="19588" y="16924"/>
                      <a:pt x="19410" y="16661"/>
                    </a:cubicBezTo>
                    <a:lnTo>
                      <a:pt x="17559" y="13917"/>
                    </a:lnTo>
                    <a:cubicBezTo>
                      <a:pt x="17381" y="13654"/>
                      <a:pt x="17492" y="13391"/>
                      <a:pt x="17804" y="13333"/>
                    </a:cubicBezTo>
                    <a:lnTo>
                      <a:pt x="21032" y="12738"/>
                    </a:lnTo>
                    <a:cubicBezTo>
                      <a:pt x="21344" y="12681"/>
                      <a:pt x="21600" y="12374"/>
                      <a:pt x="21600" y="12055"/>
                    </a:cubicBezTo>
                    <a:lnTo>
                      <a:pt x="21600" y="9545"/>
                    </a:lnTo>
                    <a:cubicBezTo>
                      <a:pt x="21600" y="9227"/>
                      <a:pt x="21344" y="8920"/>
                      <a:pt x="21032" y="8862"/>
                    </a:cubicBezTo>
                    <a:close/>
                    <a:moveTo>
                      <a:pt x="10799" y="14712"/>
                    </a:moveTo>
                    <a:cubicBezTo>
                      <a:pt x="8643" y="14712"/>
                      <a:pt x="6896" y="12964"/>
                      <a:pt x="6896" y="10809"/>
                    </a:cubicBezTo>
                    <a:cubicBezTo>
                      <a:pt x="6896" y="8654"/>
                      <a:pt x="8643" y="6907"/>
                      <a:pt x="10799" y="6907"/>
                    </a:cubicBezTo>
                    <a:cubicBezTo>
                      <a:pt x="12954" y="6907"/>
                      <a:pt x="14701" y="8654"/>
                      <a:pt x="14701" y="10809"/>
                    </a:cubicBezTo>
                    <a:cubicBezTo>
                      <a:pt x="14701" y="12964"/>
                      <a:pt x="12954" y="14712"/>
                      <a:pt x="10799" y="14712"/>
                    </a:cubicBezTo>
                    <a:close/>
                    <a:moveTo>
                      <a:pt x="10799" y="14712"/>
                    </a:moveTo>
                  </a:path>
                </a:pathLst>
              </a:custGeom>
              <a:grpFill/>
              <a:ln>
                <a:noFill/>
              </a:ln>
            </p:spPr>
            <p:txBody>
              <a:bodyPr anchor="ctr"/>
              <a:p>
                <a:pPr algn="ctr"/>
                <a:endParaRPr sz="2400">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nvGrpSpPr>
            <p:cNvPr id="9" name="Group 19"/>
            <p:cNvGrpSpPr/>
            <p:nvPr/>
          </p:nvGrpSpPr>
          <p:grpSpPr>
            <a:xfrm>
              <a:off x="3776278" y="1726374"/>
              <a:ext cx="4132958" cy="913260"/>
              <a:chOff x="2000166" y="4142805"/>
              <a:chExt cx="5510610" cy="1217680"/>
            </a:xfrm>
          </p:grpSpPr>
          <p:sp>
            <p:nvSpPr>
              <p:cNvPr id="10" name="Rectangle 20"/>
              <p:cNvSpPr/>
              <p:nvPr/>
            </p:nvSpPr>
            <p:spPr>
              <a:xfrm>
                <a:off x="2000166" y="4142805"/>
                <a:ext cx="2137472" cy="328680"/>
              </a:xfrm>
              <a:prstGeom prst="rect">
                <a:avLst/>
              </a:prstGeom>
              <a:effectLst/>
            </p:spPr>
            <p:txBody>
              <a:bodyPr wrap="none" lIns="192000" tIns="0" rIns="192000" bIns="0">
                <a:noAutofit/>
              </a:bodyPr>
              <a:p>
                <a:pPr algn="l"/>
                <a:r>
                  <a:rPr lang="zh-CN" altLang="en-US" sz="2135" b="1">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创业资源渠道与方法</a:t>
                </a:r>
                <a:endParaRPr lang="zh-CN" altLang="en-US" sz="2135" b="1">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11" name="Rectangle 21"/>
              <p:cNvSpPr/>
              <p:nvPr/>
            </p:nvSpPr>
            <p:spPr>
              <a:xfrm>
                <a:off x="2000166" y="4475930"/>
                <a:ext cx="5510610" cy="884555"/>
              </a:xfrm>
              <a:prstGeom prst="rect">
                <a:avLst/>
              </a:prstGeom>
            </p:spPr>
            <p:txBody>
              <a:bodyPr wrap="square" lIns="192000" tIns="0" rIns="192000" bIns="0" anchor="t" anchorCtr="0">
                <a:spAutoFit/>
              </a:bodyPr>
              <a:p>
                <a:pPr lvl="0">
                  <a:lnSpc>
                    <a:spcPct val="120000"/>
                  </a:lnSpc>
                </a:pPr>
                <a:r>
                  <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（一）获取技术资源的途径</a:t>
                </a:r>
                <a:endPar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120000"/>
                  </a:lnSpc>
                </a:pPr>
                <a:r>
                  <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（二）获取人力资源的途径</a:t>
                </a:r>
                <a:endPar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120000"/>
                  </a:lnSpc>
                </a:pPr>
                <a:r>
                  <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（三）获取营销网络的途径</a:t>
                </a:r>
                <a:endPar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a:p>
                <a:pPr lvl="0">
                  <a:lnSpc>
                    <a:spcPct val="120000"/>
                  </a:lnSpc>
                </a:pPr>
                <a:r>
                  <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（四）获取外部资金资源的途径</a:t>
                </a:r>
                <a:endPar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grpSp>
      </p:grpSp>
      <p:sp>
        <p:nvSpPr>
          <p:cNvPr id="24" name="文本框 17"/>
          <p:cNvSpPr txBox="1"/>
          <p:nvPr/>
        </p:nvSpPr>
        <p:spPr>
          <a:xfrm>
            <a:off x="1048385" y="403860"/>
            <a:ext cx="974153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第二节　整合创业资源</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创业资源渠道与方法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537460"/>
            <a:ext cx="10012680" cy="2584450"/>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获取起步项目所依赖技术的途径有：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（1）吸引技术持有者加入创业团队；</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（2）购买他人的成熟技术，并进行技术市场寿命分析等；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（3）购买他人的前景型技术，再通过后续的完善开发，使之达到商业化要求；</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（4）同时购买技术和技术持有者；</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（5）自己研发，但这种方式需要时间长，耗资大。</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（一）获取技术资源的途径</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创业资源渠道与方法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329816"/>
            <a:ext cx="10012680" cy="2999740"/>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这里的人力资源不是指创业企业成立以后需要招募的员工，而是指创业者及其团队拥有的知识、技能、经验、人际关系、商务网络等。创业前，如果有可能，可以在读书期间做一些产品的校园或者地区代理，不管是热水袋、拖鞋、牛奶、化妆品，还是手机卡、数码产品、婚纱店、美容店、家教中心等，都可以去尝试。这个过程中既能赚些钱，增长关于市场的知识，又可以锻炼组织能力——因为往往要组织两三人的小团队（团队人数切忌太多，两三个人也可以了，至多别超过五个）。</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获取人力资源的途径主要是：（1）打工；（2）模拟公司运作；（3）参加校园创业大赛或者挑战杯大赛；（4）拜访最优秀的人；（5）与优秀的人共事。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（二）获取人力资源的途径</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创新意识</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4640580" cy="881380"/>
            <a:chOff x="7225" y="2228"/>
            <a:chExt cx="7308" cy="1388"/>
          </a:xfrm>
        </p:grpSpPr>
        <p:grpSp>
          <p:nvGrpSpPr>
            <p:cNvPr id="8" name="ïslidé"/>
            <p:cNvGrpSpPr/>
            <p:nvPr/>
          </p:nvGrpSpPr>
          <p:grpSpPr>
            <a:xfrm rot="0">
              <a:off x="7225" y="2228"/>
              <a:ext cx="7309" cy="1223"/>
              <a:chOff x="2034026" y="2490855"/>
              <a:chExt cx="3731024" cy="624349"/>
            </a:xfrm>
          </p:grpSpPr>
          <p:sp>
            <p:nvSpPr>
              <p:cNvPr id="19" name="išḻíḋê"/>
              <p:cNvSpPr/>
              <p:nvPr/>
            </p:nvSpPr>
            <p:spPr>
              <a:xfrm>
                <a:off x="2034026" y="2490855"/>
                <a:ext cx="624349" cy="624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02</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3150" y="2630807"/>
                <a:ext cx="3001900"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创造性思维</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03</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创新方法</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04</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创新能力</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05</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创业概述</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4587875" y="5346700"/>
            <a:ext cx="5493385" cy="881380"/>
            <a:chOff x="7225" y="8420"/>
            <a:chExt cx="8651" cy="1388"/>
          </a:xfrm>
        </p:grpSpPr>
        <p:grpSp>
          <p:nvGrpSpPr>
            <p:cNvPr id="30" name="ïs1ïďe"/>
            <p:cNvGrpSpPr/>
            <p:nvPr/>
          </p:nvGrpSpPr>
          <p:grpSpPr>
            <a:xfrm rot="0">
              <a:off x="7225" y="8420"/>
              <a:ext cx="8651" cy="1223"/>
              <a:chOff x="2034026" y="4161896"/>
              <a:chExt cx="4416353" cy="624349"/>
            </a:xfrm>
          </p:grpSpPr>
          <p:sp>
            <p:nvSpPr>
              <p:cNvPr id="31" name="ïṡlïḓè"/>
              <p:cNvSpPr/>
              <p:nvPr/>
            </p:nvSpPr>
            <p:spPr>
              <a:xfrm>
                <a:off x="2034026" y="4161896"/>
                <a:ext cx="624349" cy="624349"/>
              </a:xfrm>
              <a:prstGeom prst="ellipse">
                <a:avLst/>
              </a:prstGeom>
              <a:noFill/>
              <a:ln>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06</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2" name="isļíḋe"/>
              <p:cNvSpPr/>
              <p:nvPr/>
            </p:nvSpPr>
            <p:spPr bwMode="auto">
              <a:xfrm>
                <a:off x="2763023" y="4301775"/>
                <a:ext cx="3687356"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创业团队与创业文化</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4" name="直接连接符 22"/>
            <p:cNvCxnSpPr/>
            <p:nvPr/>
          </p:nvCxnSpPr>
          <p:spPr>
            <a:xfrm>
              <a:off x="8857" y="9808"/>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创业资源渠道与方法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953385"/>
            <a:ext cx="10161905" cy="1753235"/>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营销网络将帮助新创企业产品或者服务走向市场，换回用户的“货币选票”。一般情况下，新创企业可通过以下途径拥有未来的营销网络：</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（1）借用他人已有的营销网络，使用公共流通渠道；</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（2）自建的营销网络与借用他人营销网络相结合，扬长避短，使营销网络更适应于新创企业的要求。</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3096260"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（三）获取营销网络的途径</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创业资源渠道与方法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330133"/>
            <a:ext cx="10161905" cy="2999740"/>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对于外部资金的获取，一般可通过以下五种途径获得：</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（1）依靠亲朋好友筹集资金，双方形成债权债务关系；</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（2）抵押、银行贷款或企业贷款；</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（3）争取政府某个计划的资金支持；</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（4）所有权融资，包括吸引新的拥有资金的创业同盟者加入创业团队，吸引现有企业以股东身份向新企业投资、参与创业活动，以及吸引企业孵化器或创业投资者的股权资金投入等；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（5）一个详尽可行的创业计划，以吸引一些大学生创业基金甚至风险投资基金的目光。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489902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（四）获取外部资金资源的途径</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78980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创业资源整合及其利用技巧</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537778"/>
            <a:ext cx="10161905" cy="2584450"/>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（1）分析现有资源，分析自身优势和资源储备的不足，善于利用已有的资源进行拼凑。通过加入一些新元素，与已有的元素进行组合，形成在资源利用方面的创新行为。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（2）在创业过程中发挥资源杠杆效应。</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（3）创业过程中分多个阶段投入资源并在每个阶段投入最有限的资源。</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（4）设置合理利益机制。资源通常与利益相关，创业者之所以能够从家庭成员那里获得支持，是因为家庭成员之间不仅是利益相关者，更是利益整体。</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489902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创业资源整合及利用技巧主要如下。</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41"/>
          <p:cNvSpPr txBox="1"/>
          <p:nvPr/>
        </p:nvSpPr>
        <p:spPr>
          <a:xfrm>
            <a:off x="1088390" y="379730"/>
            <a:ext cx="5219065"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第三节　学会创业融资</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 name="Group 2"/>
          <p:cNvGrpSpPr/>
          <p:nvPr/>
        </p:nvGrpSpPr>
        <p:grpSpPr>
          <a:xfrm>
            <a:off x="4327387" y="2050148"/>
            <a:ext cx="3207026" cy="2910862"/>
            <a:chOff x="4492487" y="1700898"/>
            <a:chExt cx="3207026" cy="2910862"/>
          </a:xfrm>
        </p:grpSpPr>
        <p:sp>
          <p:nvSpPr>
            <p:cNvPr id="3" name="Freeform 5"/>
            <p:cNvSpPr>
              <a:spLocks noEditPoints="1"/>
            </p:cNvSpPr>
            <p:nvPr/>
          </p:nvSpPr>
          <p:spPr bwMode="auto">
            <a:xfrm>
              <a:off x="4523833" y="1794937"/>
              <a:ext cx="3175680" cy="2816823"/>
            </a:xfrm>
            <a:custGeom>
              <a:avLst/>
              <a:gdLst>
                <a:gd name="T0" fmla="*/ 802 w 1415"/>
                <a:gd name="T1" fmla="*/ 806 h 1255"/>
                <a:gd name="T2" fmla="*/ 600 w 1415"/>
                <a:gd name="T3" fmla="*/ 797 h 1255"/>
                <a:gd name="T4" fmla="*/ 507 w 1415"/>
                <a:gd name="T5" fmla="*/ 619 h 1255"/>
                <a:gd name="T6" fmla="*/ 615 w 1415"/>
                <a:gd name="T7" fmla="*/ 448 h 1255"/>
                <a:gd name="T8" fmla="*/ 817 w 1415"/>
                <a:gd name="T9" fmla="*/ 456 h 1255"/>
                <a:gd name="T10" fmla="*/ 910 w 1415"/>
                <a:gd name="T11" fmla="*/ 635 h 1255"/>
                <a:gd name="T12" fmla="*/ 802 w 1415"/>
                <a:gd name="T13" fmla="*/ 806 h 1255"/>
                <a:gd name="T14" fmla="*/ 383 w 1415"/>
                <a:gd name="T15" fmla="*/ 0 h 1255"/>
                <a:gd name="T16" fmla="*/ 383 w 1415"/>
                <a:gd name="T17" fmla="*/ 0 h 1255"/>
                <a:gd name="T18" fmla="*/ 382 w 1415"/>
                <a:gd name="T19" fmla="*/ 0 h 1255"/>
                <a:gd name="T20" fmla="*/ 378 w 1415"/>
                <a:gd name="T21" fmla="*/ 2 h 1255"/>
                <a:gd name="T22" fmla="*/ 377 w 1415"/>
                <a:gd name="T23" fmla="*/ 4 h 1255"/>
                <a:gd name="T24" fmla="*/ 2 w 1415"/>
                <a:gd name="T25" fmla="*/ 595 h 1255"/>
                <a:gd name="T26" fmla="*/ 2 w 1415"/>
                <a:gd name="T27" fmla="*/ 602 h 1255"/>
                <a:gd name="T28" fmla="*/ 2 w 1415"/>
                <a:gd name="T29" fmla="*/ 602 h 1255"/>
                <a:gd name="T30" fmla="*/ 326 w 1415"/>
                <a:gd name="T31" fmla="*/ 1222 h 1255"/>
                <a:gd name="T32" fmla="*/ 332 w 1415"/>
                <a:gd name="T33" fmla="*/ 1226 h 1255"/>
                <a:gd name="T34" fmla="*/ 332 w 1415"/>
                <a:gd name="T35" fmla="*/ 1226 h 1255"/>
                <a:gd name="T36" fmla="*/ 1032 w 1415"/>
                <a:gd name="T37" fmla="*/ 1255 h 1255"/>
                <a:gd name="T38" fmla="*/ 1032 w 1415"/>
                <a:gd name="T39" fmla="*/ 1255 h 1255"/>
                <a:gd name="T40" fmla="*/ 1038 w 1415"/>
                <a:gd name="T41" fmla="*/ 1252 h 1255"/>
                <a:gd name="T42" fmla="*/ 1413 w 1415"/>
                <a:gd name="T43" fmla="*/ 661 h 1255"/>
                <a:gd name="T44" fmla="*/ 1413 w 1415"/>
                <a:gd name="T45" fmla="*/ 654 h 1255"/>
                <a:gd name="T46" fmla="*/ 1089 w 1415"/>
                <a:gd name="T47" fmla="*/ 33 h 1255"/>
                <a:gd name="T48" fmla="*/ 1083 w 1415"/>
                <a:gd name="T49" fmla="*/ 29 h 1255"/>
                <a:gd name="T50" fmla="*/ 1083 w 1415"/>
                <a:gd name="T51" fmla="*/ 29 h 1255"/>
                <a:gd name="T52" fmla="*/ 383 w 1415"/>
                <a:gd name="T53" fmla="*/ 0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15" h="1255">
                  <a:moveTo>
                    <a:pt x="802" y="806"/>
                  </a:moveTo>
                  <a:cubicBezTo>
                    <a:pt x="600" y="797"/>
                    <a:pt x="600" y="797"/>
                    <a:pt x="600" y="797"/>
                  </a:cubicBezTo>
                  <a:cubicBezTo>
                    <a:pt x="507" y="619"/>
                    <a:pt x="507" y="619"/>
                    <a:pt x="507" y="619"/>
                  </a:cubicBezTo>
                  <a:cubicBezTo>
                    <a:pt x="615" y="448"/>
                    <a:pt x="615" y="448"/>
                    <a:pt x="615" y="448"/>
                  </a:cubicBezTo>
                  <a:cubicBezTo>
                    <a:pt x="817" y="456"/>
                    <a:pt x="817" y="456"/>
                    <a:pt x="817" y="456"/>
                  </a:cubicBezTo>
                  <a:cubicBezTo>
                    <a:pt x="910" y="635"/>
                    <a:pt x="910" y="635"/>
                    <a:pt x="910" y="635"/>
                  </a:cubicBezTo>
                  <a:cubicBezTo>
                    <a:pt x="802" y="806"/>
                    <a:pt x="802" y="806"/>
                    <a:pt x="802" y="806"/>
                  </a:cubicBezTo>
                  <a:moveTo>
                    <a:pt x="383" y="0"/>
                  </a:moveTo>
                  <a:cubicBezTo>
                    <a:pt x="383" y="0"/>
                    <a:pt x="383" y="0"/>
                    <a:pt x="383" y="0"/>
                  </a:cubicBezTo>
                  <a:cubicBezTo>
                    <a:pt x="382" y="0"/>
                    <a:pt x="382" y="0"/>
                    <a:pt x="382" y="0"/>
                  </a:cubicBezTo>
                  <a:cubicBezTo>
                    <a:pt x="381" y="0"/>
                    <a:pt x="379" y="1"/>
                    <a:pt x="378" y="2"/>
                  </a:cubicBezTo>
                  <a:cubicBezTo>
                    <a:pt x="378" y="3"/>
                    <a:pt x="377" y="3"/>
                    <a:pt x="377" y="4"/>
                  </a:cubicBezTo>
                  <a:cubicBezTo>
                    <a:pt x="2" y="595"/>
                    <a:pt x="2" y="595"/>
                    <a:pt x="2" y="595"/>
                  </a:cubicBezTo>
                  <a:cubicBezTo>
                    <a:pt x="0" y="597"/>
                    <a:pt x="0" y="600"/>
                    <a:pt x="2" y="602"/>
                  </a:cubicBezTo>
                  <a:cubicBezTo>
                    <a:pt x="2" y="602"/>
                    <a:pt x="2" y="602"/>
                    <a:pt x="2" y="602"/>
                  </a:cubicBezTo>
                  <a:cubicBezTo>
                    <a:pt x="326" y="1222"/>
                    <a:pt x="326" y="1222"/>
                    <a:pt x="326" y="1222"/>
                  </a:cubicBezTo>
                  <a:cubicBezTo>
                    <a:pt x="327" y="1225"/>
                    <a:pt x="330" y="1226"/>
                    <a:pt x="332" y="1226"/>
                  </a:cubicBezTo>
                  <a:cubicBezTo>
                    <a:pt x="332" y="1226"/>
                    <a:pt x="332" y="1226"/>
                    <a:pt x="332" y="1226"/>
                  </a:cubicBezTo>
                  <a:cubicBezTo>
                    <a:pt x="1032" y="1255"/>
                    <a:pt x="1032" y="1255"/>
                    <a:pt x="1032" y="1255"/>
                  </a:cubicBezTo>
                  <a:cubicBezTo>
                    <a:pt x="1032" y="1255"/>
                    <a:pt x="1032" y="1255"/>
                    <a:pt x="1032" y="1255"/>
                  </a:cubicBezTo>
                  <a:cubicBezTo>
                    <a:pt x="1034" y="1255"/>
                    <a:pt x="1037" y="1254"/>
                    <a:pt x="1038" y="1252"/>
                  </a:cubicBezTo>
                  <a:cubicBezTo>
                    <a:pt x="1413" y="661"/>
                    <a:pt x="1413" y="661"/>
                    <a:pt x="1413" y="661"/>
                  </a:cubicBezTo>
                  <a:cubicBezTo>
                    <a:pt x="1414" y="659"/>
                    <a:pt x="1415" y="656"/>
                    <a:pt x="1413" y="654"/>
                  </a:cubicBezTo>
                  <a:cubicBezTo>
                    <a:pt x="1089" y="33"/>
                    <a:pt x="1089" y="33"/>
                    <a:pt x="1089" y="33"/>
                  </a:cubicBezTo>
                  <a:cubicBezTo>
                    <a:pt x="1088" y="31"/>
                    <a:pt x="1085" y="29"/>
                    <a:pt x="1083" y="29"/>
                  </a:cubicBezTo>
                  <a:cubicBezTo>
                    <a:pt x="1083" y="29"/>
                    <a:pt x="1083" y="29"/>
                    <a:pt x="1083" y="29"/>
                  </a:cubicBezTo>
                  <a:cubicBezTo>
                    <a:pt x="383" y="0"/>
                    <a:pt x="383" y="0"/>
                    <a:pt x="383" y="0"/>
                  </a:cubicBezTo>
                </a:path>
              </a:pathLst>
            </a:custGeom>
            <a:solidFill>
              <a:schemeClr val="bg1">
                <a:lumMod val="85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6"/>
            <p:cNvSpPr/>
            <p:nvPr/>
          </p:nvSpPr>
          <p:spPr bwMode="auto">
            <a:xfrm>
              <a:off x="4510862" y="3076883"/>
              <a:ext cx="1343557" cy="1359771"/>
            </a:xfrm>
            <a:custGeom>
              <a:avLst/>
              <a:gdLst>
                <a:gd name="T0" fmla="*/ 1034 w 1243"/>
                <a:gd name="T1" fmla="*/ 0 h 1258"/>
                <a:gd name="T2" fmla="*/ 1243 w 1243"/>
                <a:gd name="T3" fmla="*/ 363 h 1258"/>
                <a:gd name="T4" fmla="*/ 726 w 1243"/>
                <a:gd name="T5" fmla="*/ 1258 h 1258"/>
                <a:gd name="T6" fmla="*/ 0 w 1243"/>
                <a:gd name="T7" fmla="*/ 0 h 1258"/>
                <a:gd name="T8" fmla="*/ 0 w 1243"/>
                <a:gd name="T9" fmla="*/ 0 h 1258"/>
                <a:gd name="T10" fmla="*/ 1034 w 1243"/>
                <a:gd name="T11" fmla="*/ 0 h 1258"/>
              </a:gdLst>
              <a:ahLst/>
              <a:cxnLst>
                <a:cxn ang="0">
                  <a:pos x="T0" y="T1"/>
                </a:cxn>
                <a:cxn ang="0">
                  <a:pos x="T2" y="T3"/>
                </a:cxn>
                <a:cxn ang="0">
                  <a:pos x="T4" y="T5"/>
                </a:cxn>
                <a:cxn ang="0">
                  <a:pos x="T6" y="T7"/>
                </a:cxn>
                <a:cxn ang="0">
                  <a:pos x="T8" y="T9"/>
                </a:cxn>
                <a:cxn ang="0">
                  <a:pos x="T10" y="T11"/>
                </a:cxn>
              </a:cxnLst>
              <a:rect l="0" t="0" r="r" b="b"/>
              <a:pathLst>
                <a:path w="1243" h="1258">
                  <a:moveTo>
                    <a:pt x="1034" y="0"/>
                  </a:moveTo>
                  <a:lnTo>
                    <a:pt x="1243" y="363"/>
                  </a:lnTo>
                  <a:lnTo>
                    <a:pt x="726" y="1258"/>
                  </a:lnTo>
                  <a:lnTo>
                    <a:pt x="0" y="0"/>
                  </a:lnTo>
                  <a:lnTo>
                    <a:pt x="0" y="0"/>
                  </a:lnTo>
                  <a:lnTo>
                    <a:pt x="1034" y="0"/>
                  </a:lnTo>
                  <a:close/>
                </a:path>
              </a:pathLst>
            </a:custGeom>
            <a:solidFill>
              <a:schemeClr val="accent3">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Freeform 7"/>
            <p:cNvSpPr/>
            <p:nvPr/>
          </p:nvSpPr>
          <p:spPr bwMode="auto">
            <a:xfrm>
              <a:off x="4492487" y="3062831"/>
              <a:ext cx="1378145" cy="1400845"/>
            </a:xfrm>
            <a:custGeom>
              <a:avLst/>
              <a:gdLst>
                <a:gd name="T0" fmla="*/ 1051 w 1275"/>
                <a:gd name="T1" fmla="*/ 13 h 1296"/>
                <a:gd name="T2" fmla="*/ 1040 w 1275"/>
                <a:gd name="T3" fmla="*/ 19 h 1296"/>
                <a:gd name="T4" fmla="*/ 1246 w 1275"/>
                <a:gd name="T5" fmla="*/ 376 h 1296"/>
                <a:gd name="T6" fmla="*/ 743 w 1275"/>
                <a:gd name="T7" fmla="*/ 1246 h 1296"/>
                <a:gd name="T8" fmla="*/ 27 w 1275"/>
                <a:gd name="T9" fmla="*/ 7 h 1296"/>
                <a:gd name="T10" fmla="*/ 17 w 1275"/>
                <a:gd name="T11" fmla="*/ 13 h 1296"/>
                <a:gd name="T12" fmla="*/ 23 w 1275"/>
                <a:gd name="T13" fmla="*/ 23 h 1296"/>
                <a:gd name="T14" fmla="*/ 23 w 1275"/>
                <a:gd name="T15" fmla="*/ 23 h 1296"/>
                <a:gd name="T16" fmla="*/ 17 w 1275"/>
                <a:gd name="T17" fmla="*/ 13 h 1296"/>
                <a:gd name="T18" fmla="*/ 17 w 1275"/>
                <a:gd name="T19" fmla="*/ 25 h 1296"/>
                <a:gd name="T20" fmla="*/ 1051 w 1275"/>
                <a:gd name="T21" fmla="*/ 25 h 1296"/>
                <a:gd name="T22" fmla="*/ 1051 w 1275"/>
                <a:gd name="T23" fmla="*/ 13 h 1296"/>
                <a:gd name="T24" fmla="*/ 1040 w 1275"/>
                <a:gd name="T25" fmla="*/ 19 h 1296"/>
                <a:gd name="T26" fmla="*/ 1051 w 1275"/>
                <a:gd name="T27" fmla="*/ 13 h 1296"/>
                <a:gd name="T28" fmla="*/ 1051 w 1275"/>
                <a:gd name="T29" fmla="*/ 0 h 1296"/>
                <a:gd name="T30" fmla="*/ 13 w 1275"/>
                <a:gd name="T31" fmla="*/ 0 h 1296"/>
                <a:gd name="T32" fmla="*/ 8 w 1275"/>
                <a:gd name="T33" fmla="*/ 2 h 1296"/>
                <a:gd name="T34" fmla="*/ 0 w 1275"/>
                <a:gd name="T35" fmla="*/ 9 h 1296"/>
                <a:gd name="T36" fmla="*/ 743 w 1275"/>
                <a:gd name="T37" fmla="*/ 1296 h 1296"/>
                <a:gd name="T38" fmla="*/ 1275 w 1275"/>
                <a:gd name="T39" fmla="*/ 376 h 1296"/>
                <a:gd name="T40" fmla="*/ 1057 w 1275"/>
                <a:gd name="T41" fmla="*/ 0 h 1296"/>
                <a:gd name="T42" fmla="*/ 1051 w 1275"/>
                <a:gd name="T43" fmla="*/ 0 h 1296"/>
                <a:gd name="T44" fmla="*/ 1051 w 1275"/>
                <a:gd name="T45" fmla="*/ 1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5" h="1296">
                  <a:moveTo>
                    <a:pt x="1051" y="13"/>
                  </a:moveTo>
                  <a:lnTo>
                    <a:pt x="1040" y="19"/>
                  </a:lnTo>
                  <a:lnTo>
                    <a:pt x="1246" y="376"/>
                  </a:lnTo>
                  <a:lnTo>
                    <a:pt x="743" y="1246"/>
                  </a:lnTo>
                  <a:lnTo>
                    <a:pt x="27" y="7"/>
                  </a:lnTo>
                  <a:lnTo>
                    <a:pt x="17" y="13"/>
                  </a:lnTo>
                  <a:lnTo>
                    <a:pt x="23" y="23"/>
                  </a:lnTo>
                  <a:lnTo>
                    <a:pt x="23" y="23"/>
                  </a:lnTo>
                  <a:lnTo>
                    <a:pt x="17" y="13"/>
                  </a:lnTo>
                  <a:lnTo>
                    <a:pt x="17" y="25"/>
                  </a:lnTo>
                  <a:lnTo>
                    <a:pt x="1051" y="25"/>
                  </a:lnTo>
                  <a:lnTo>
                    <a:pt x="1051" y="13"/>
                  </a:lnTo>
                  <a:lnTo>
                    <a:pt x="1040" y="19"/>
                  </a:lnTo>
                  <a:lnTo>
                    <a:pt x="1051" y="13"/>
                  </a:lnTo>
                  <a:lnTo>
                    <a:pt x="1051" y="0"/>
                  </a:lnTo>
                  <a:lnTo>
                    <a:pt x="13" y="0"/>
                  </a:lnTo>
                  <a:lnTo>
                    <a:pt x="8" y="2"/>
                  </a:lnTo>
                  <a:lnTo>
                    <a:pt x="0" y="9"/>
                  </a:lnTo>
                  <a:lnTo>
                    <a:pt x="743" y="1296"/>
                  </a:lnTo>
                  <a:lnTo>
                    <a:pt x="1275" y="376"/>
                  </a:lnTo>
                  <a:lnTo>
                    <a:pt x="1057" y="0"/>
                  </a:lnTo>
                  <a:lnTo>
                    <a:pt x="1051" y="0"/>
                  </a:lnTo>
                  <a:lnTo>
                    <a:pt x="1051"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Freeform 8"/>
            <p:cNvSpPr/>
            <p:nvPr/>
          </p:nvSpPr>
          <p:spPr bwMode="auto">
            <a:xfrm>
              <a:off x="6308397" y="3076883"/>
              <a:ext cx="1344638" cy="1359771"/>
            </a:xfrm>
            <a:custGeom>
              <a:avLst/>
              <a:gdLst>
                <a:gd name="T0" fmla="*/ 1244 w 1244"/>
                <a:gd name="T1" fmla="*/ 0 h 1258"/>
                <a:gd name="T2" fmla="*/ 517 w 1244"/>
                <a:gd name="T3" fmla="*/ 1258 h 1258"/>
                <a:gd name="T4" fmla="*/ 0 w 1244"/>
                <a:gd name="T5" fmla="*/ 363 h 1258"/>
                <a:gd name="T6" fmla="*/ 210 w 1244"/>
                <a:gd name="T7" fmla="*/ 0 h 1258"/>
                <a:gd name="T8" fmla="*/ 1244 w 1244"/>
                <a:gd name="T9" fmla="*/ 0 h 1258"/>
              </a:gdLst>
              <a:ahLst/>
              <a:cxnLst>
                <a:cxn ang="0">
                  <a:pos x="T0" y="T1"/>
                </a:cxn>
                <a:cxn ang="0">
                  <a:pos x="T2" y="T3"/>
                </a:cxn>
                <a:cxn ang="0">
                  <a:pos x="T4" y="T5"/>
                </a:cxn>
                <a:cxn ang="0">
                  <a:pos x="T6" y="T7"/>
                </a:cxn>
                <a:cxn ang="0">
                  <a:pos x="T8" y="T9"/>
                </a:cxn>
              </a:cxnLst>
              <a:rect l="0" t="0" r="r" b="b"/>
              <a:pathLst>
                <a:path w="1244" h="1258">
                  <a:moveTo>
                    <a:pt x="1244" y="0"/>
                  </a:moveTo>
                  <a:lnTo>
                    <a:pt x="517" y="1258"/>
                  </a:lnTo>
                  <a:lnTo>
                    <a:pt x="0" y="363"/>
                  </a:lnTo>
                  <a:lnTo>
                    <a:pt x="210" y="0"/>
                  </a:lnTo>
                  <a:lnTo>
                    <a:pt x="1244" y="0"/>
                  </a:lnTo>
                  <a:close/>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7" name="Freeform 9"/>
            <p:cNvSpPr/>
            <p:nvPr/>
          </p:nvSpPr>
          <p:spPr bwMode="auto">
            <a:xfrm>
              <a:off x="6292183" y="3062831"/>
              <a:ext cx="1373822" cy="1387874"/>
            </a:xfrm>
            <a:custGeom>
              <a:avLst/>
              <a:gdLst>
                <a:gd name="T0" fmla="*/ 606 w 612"/>
                <a:gd name="T1" fmla="*/ 6 h 618"/>
                <a:gd name="T2" fmla="*/ 601 w 612"/>
                <a:gd name="T3" fmla="*/ 3 h 618"/>
                <a:gd name="T4" fmla="*/ 256 w 612"/>
                <a:gd name="T5" fmla="*/ 600 h 618"/>
                <a:gd name="T6" fmla="*/ 14 w 612"/>
                <a:gd name="T7" fmla="*/ 181 h 618"/>
                <a:gd name="T8" fmla="*/ 111 w 612"/>
                <a:gd name="T9" fmla="*/ 12 h 618"/>
                <a:gd name="T10" fmla="*/ 606 w 612"/>
                <a:gd name="T11" fmla="*/ 12 h 618"/>
                <a:gd name="T12" fmla="*/ 606 w 612"/>
                <a:gd name="T13" fmla="*/ 6 h 618"/>
                <a:gd name="T14" fmla="*/ 601 w 612"/>
                <a:gd name="T15" fmla="*/ 3 h 618"/>
                <a:gd name="T16" fmla="*/ 606 w 612"/>
                <a:gd name="T17" fmla="*/ 6 h 618"/>
                <a:gd name="T18" fmla="*/ 606 w 612"/>
                <a:gd name="T19" fmla="*/ 0 h 618"/>
                <a:gd name="T20" fmla="*/ 108 w 612"/>
                <a:gd name="T21" fmla="*/ 0 h 618"/>
                <a:gd name="T22" fmla="*/ 102 w 612"/>
                <a:gd name="T23" fmla="*/ 3 h 618"/>
                <a:gd name="T24" fmla="*/ 1 w 612"/>
                <a:gd name="T25" fmla="*/ 178 h 618"/>
                <a:gd name="T26" fmla="*/ 1 w 612"/>
                <a:gd name="T27" fmla="*/ 184 h 618"/>
                <a:gd name="T28" fmla="*/ 251 w 612"/>
                <a:gd name="T29" fmla="*/ 615 h 618"/>
                <a:gd name="T30" fmla="*/ 256 w 612"/>
                <a:gd name="T31" fmla="*/ 618 h 618"/>
                <a:gd name="T32" fmla="*/ 261 w 612"/>
                <a:gd name="T33" fmla="*/ 615 h 618"/>
                <a:gd name="T34" fmla="*/ 611 w 612"/>
                <a:gd name="T35" fmla="*/ 9 h 618"/>
                <a:gd name="T36" fmla="*/ 611 w 612"/>
                <a:gd name="T37" fmla="*/ 3 h 618"/>
                <a:gd name="T38" fmla="*/ 606 w 612"/>
                <a:gd name="T39" fmla="*/ 0 h 618"/>
                <a:gd name="T40" fmla="*/ 606 w 612"/>
                <a:gd name="T41" fmla="*/ 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2" h="618">
                  <a:moveTo>
                    <a:pt x="606" y="6"/>
                  </a:moveTo>
                  <a:cubicBezTo>
                    <a:pt x="601" y="3"/>
                    <a:pt x="601" y="3"/>
                    <a:pt x="601" y="3"/>
                  </a:cubicBezTo>
                  <a:cubicBezTo>
                    <a:pt x="256" y="600"/>
                    <a:pt x="256" y="600"/>
                    <a:pt x="256" y="600"/>
                  </a:cubicBezTo>
                  <a:cubicBezTo>
                    <a:pt x="14" y="181"/>
                    <a:pt x="14" y="181"/>
                    <a:pt x="14" y="181"/>
                  </a:cubicBezTo>
                  <a:cubicBezTo>
                    <a:pt x="111" y="12"/>
                    <a:pt x="111" y="12"/>
                    <a:pt x="111" y="12"/>
                  </a:cubicBezTo>
                  <a:cubicBezTo>
                    <a:pt x="606" y="12"/>
                    <a:pt x="606" y="12"/>
                    <a:pt x="606" y="12"/>
                  </a:cubicBezTo>
                  <a:cubicBezTo>
                    <a:pt x="606" y="6"/>
                    <a:pt x="606" y="6"/>
                    <a:pt x="606" y="6"/>
                  </a:cubicBezTo>
                  <a:cubicBezTo>
                    <a:pt x="601" y="3"/>
                    <a:pt x="601" y="3"/>
                    <a:pt x="601" y="3"/>
                  </a:cubicBezTo>
                  <a:cubicBezTo>
                    <a:pt x="606" y="6"/>
                    <a:pt x="606" y="6"/>
                    <a:pt x="606" y="6"/>
                  </a:cubicBezTo>
                  <a:cubicBezTo>
                    <a:pt x="606" y="0"/>
                    <a:pt x="606" y="0"/>
                    <a:pt x="606" y="0"/>
                  </a:cubicBezTo>
                  <a:cubicBezTo>
                    <a:pt x="108" y="0"/>
                    <a:pt x="108" y="0"/>
                    <a:pt x="108" y="0"/>
                  </a:cubicBezTo>
                  <a:cubicBezTo>
                    <a:pt x="105" y="0"/>
                    <a:pt x="103" y="1"/>
                    <a:pt x="102" y="3"/>
                  </a:cubicBezTo>
                  <a:cubicBezTo>
                    <a:pt x="1" y="178"/>
                    <a:pt x="1" y="178"/>
                    <a:pt x="1" y="178"/>
                  </a:cubicBezTo>
                  <a:cubicBezTo>
                    <a:pt x="0" y="179"/>
                    <a:pt x="0" y="182"/>
                    <a:pt x="1" y="184"/>
                  </a:cubicBezTo>
                  <a:cubicBezTo>
                    <a:pt x="251" y="615"/>
                    <a:pt x="251" y="615"/>
                    <a:pt x="251" y="615"/>
                  </a:cubicBezTo>
                  <a:cubicBezTo>
                    <a:pt x="252" y="617"/>
                    <a:pt x="254" y="618"/>
                    <a:pt x="256" y="618"/>
                  </a:cubicBezTo>
                  <a:cubicBezTo>
                    <a:pt x="258" y="618"/>
                    <a:pt x="260" y="617"/>
                    <a:pt x="261" y="615"/>
                  </a:cubicBezTo>
                  <a:cubicBezTo>
                    <a:pt x="611" y="9"/>
                    <a:pt x="611" y="9"/>
                    <a:pt x="611" y="9"/>
                  </a:cubicBezTo>
                  <a:cubicBezTo>
                    <a:pt x="612" y="7"/>
                    <a:pt x="612" y="5"/>
                    <a:pt x="611" y="3"/>
                  </a:cubicBezTo>
                  <a:cubicBezTo>
                    <a:pt x="610" y="1"/>
                    <a:pt x="608" y="0"/>
                    <a:pt x="606" y="0"/>
                  </a:cubicBezTo>
                  <a:lnTo>
                    <a:pt x="60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8" name="Freeform 10"/>
            <p:cNvSpPr/>
            <p:nvPr/>
          </p:nvSpPr>
          <p:spPr bwMode="auto">
            <a:xfrm>
              <a:off x="5295594" y="1713869"/>
              <a:ext cx="1571627" cy="969567"/>
            </a:xfrm>
            <a:custGeom>
              <a:avLst/>
              <a:gdLst>
                <a:gd name="T0" fmla="*/ 1454 w 1454"/>
                <a:gd name="T1" fmla="*/ 0 h 897"/>
                <a:gd name="T2" fmla="*/ 937 w 1454"/>
                <a:gd name="T3" fmla="*/ 897 h 897"/>
                <a:gd name="T4" fmla="*/ 517 w 1454"/>
                <a:gd name="T5" fmla="*/ 897 h 897"/>
                <a:gd name="T6" fmla="*/ 0 w 1454"/>
                <a:gd name="T7" fmla="*/ 0 h 897"/>
                <a:gd name="T8" fmla="*/ 1454 w 1454"/>
                <a:gd name="T9" fmla="*/ 0 h 897"/>
              </a:gdLst>
              <a:ahLst/>
              <a:cxnLst>
                <a:cxn ang="0">
                  <a:pos x="T0" y="T1"/>
                </a:cxn>
                <a:cxn ang="0">
                  <a:pos x="T2" y="T3"/>
                </a:cxn>
                <a:cxn ang="0">
                  <a:pos x="T4" y="T5"/>
                </a:cxn>
                <a:cxn ang="0">
                  <a:pos x="T6" y="T7"/>
                </a:cxn>
                <a:cxn ang="0">
                  <a:pos x="T8" y="T9"/>
                </a:cxn>
              </a:cxnLst>
              <a:rect l="0" t="0" r="r" b="b"/>
              <a:pathLst>
                <a:path w="1454" h="897">
                  <a:moveTo>
                    <a:pt x="1454" y="0"/>
                  </a:moveTo>
                  <a:lnTo>
                    <a:pt x="937" y="897"/>
                  </a:lnTo>
                  <a:lnTo>
                    <a:pt x="517" y="897"/>
                  </a:lnTo>
                  <a:lnTo>
                    <a:pt x="0" y="0"/>
                  </a:lnTo>
                  <a:lnTo>
                    <a:pt x="1454" y="0"/>
                  </a:ln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Freeform 11"/>
            <p:cNvSpPr/>
            <p:nvPr/>
          </p:nvSpPr>
          <p:spPr bwMode="auto">
            <a:xfrm>
              <a:off x="5280462" y="1700899"/>
              <a:ext cx="1599730" cy="996589"/>
            </a:xfrm>
            <a:custGeom>
              <a:avLst/>
              <a:gdLst>
                <a:gd name="T0" fmla="*/ 707 w 713"/>
                <a:gd name="T1" fmla="*/ 6 h 444"/>
                <a:gd name="T2" fmla="*/ 702 w 713"/>
                <a:gd name="T3" fmla="*/ 3 h 444"/>
                <a:gd name="T4" fmla="*/ 454 w 713"/>
                <a:gd name="T5" fmla="*/ 432 h 444"/>
                <a:gd name="T6" fmla="*/ 259 w 713"/>
                <a:gd name="T7" fmla="*/ 432 h 444"/>
                <a:gd name="T8" fmla="*/ 17 w 713"/>
                <a:gd name="T9" fmla="*/ 12 h 444"/>
                <a:gd name="T10" fmla="*/ 707 w 713"/>
                <a:gd name="T11" fmla="*/ 12 h 444"/>
                <a:gd name="T12" fmla="*/ 707 w 713"/>
                <a:gd name="T13" fmla="*/ 6 h 444"/>
                <a:gd name="T14" fmla="*/ 702 w 713"/>
                <a:gd name="T15" fmla="*/ 3 h 444"/>
                <a:gd name="T16" fmla="*/ 707 w 713"/>
                <a:gd name="T17" fmla="*/ 6 h 444"/>
                <a:gd name="T18" fmla="*/ 707 w 713"/>
                <a:gd name="T19" fmla="*/ 0 h 444"/>
                <a:gd name="T20" fmla="*/ 7 w 713"/>
                <a:gd name="T21" fmla="*/ 0 h 444"/>
                <a:gd name="T22" fmla="*/ 1 w 713"/>
                <a:gd name="T23" fmla="*/ 3 h 444"/>
                <a:gd name="T24" fmla="*/ 1 w 713"/>
                <a:gd name="T25" fmla="*/ 9 h 444"/>
                <a:gd name="T26" fmla="*/ 251 w 713"/>
                <a:gd name="T27" fmla="*/ 441 h 444"/>
                <a:gd name="T28" fmla="*/ 256 w 713"/>
                <a:gd name="T29" fmla="*/ 444 h 444"/>
                <a:gd name="T30" fmla="*/ 458 w 713"/>
                <a:gd name="T31" fmla="*/ 444 h 444"/>
                <a:gd name="T32" fmla="*/ 463 w 713"/>
                <a:gd name="T33" fmla="*/ 441 h 444"/>
                <a:gd name="T34" fmla="*/ 712 w 713"/>
                <a:gd name="T35" fmla="*/ 9 h 444"/>
                <a:gd name="T36" fmla="*/ 712 w 713"/>
                <a:gd name="T37" fmla="*/ 3 h 444"/>
                <a:gd name="T38" fmla="*/ 707 w 713"/>
                <a:gd name="T39" fmla="*/ 0 h 444"/>
                <a:gd name="T40" fmla="*/ 707 w 713"/>
                <a:gd name="T41" fmla="*/ 6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3" h="444">
                  <a:moveTo>
                    <a:pt x="707" y="6"/>
                  </a:moveTo>
                  <a:cubicBezTo>
                    <a:pt x="702" y="3"/>
                    <a:pt x="702" y="3"/>
                    <a:pt x="702" y="3"/>
                  </a:cubicBezTo>
                  <a:cubicBezTo>
                    <a:pt x="454" y="432"/>
                    <a:pt x="454" y="432"/>
                    <a:pt x="454" y="432"/>
                  </a:cubicBezTo>
                  <a:cubicBezTo>
                    <a:pt x="259" y="432"/>
                    <a:pt x="259" y="432"/>
                    <a:pt x="259" y="432"/>
                  </a:cubicBezTo>
                  <a:cubicBezTo>
                    <a:pt x="17" y="12"/>
                    <a:pt x="17" y="12"/>
                    <a:pt x="17" y="12"/>
                  </a:cubicBezTo>
                  <a:cubicBezTo>
                    <a:pt x="707" y="12"/>
                    <a:pt x="707" y="12"/>
                    <a:pt x="707" y="12"/>
                  </a:cubicBezTo>
                  <a:cubicBezTo>
                    <a:pt x="707" y="6"/>
                    <a:pt x="707" y="6"/>
                    <a:pt x="707" y="6"/>
                  </a:cubicBezTo>
                  <a:cubicBezTo>
                    <a:pt x="702" y="3"/>
                    <a:pt x="702" y="3"/>
                    <a:pt x="702" y="3"/>
                  </a:cubicBezTo>
                  <a:cubicBezTo>
                    <a:pt x="707" y="6"/>
                    <a:pt x="707" y="6"/>
                    <a:pt x="707" y="6"/>
                  </a:cubicBezTo>
                  <a:cubicBezTo>
                    <a:pt x="707" y="0"/>
                    <a:pt x="707" y="0"/>
                    <a:pt x="707" y="0"/>
                  </a:cubicBezTo>
                  <a:cubicBezTo>
                    <a:pt x="7" y="0"/>
                    <a:pt x="7" y="0"/>
                    <a:pt x="7" y="0"/>
                  </a:cubicBezTo>
                  <a:cubicBezTo>
                    <a:pt x="4" y="0"/>
                    <a:pt x="2" y="2"/>
                    <a:pt x="1" y="3"/>
                  </a:cubicBezTo>
                  <a:cubicBezTo>
                    <a:pt x="0" y="5"/>
                    <a:pt x="0" y="8"/>
                    <a:pt x="1" y="9"/>
                  </a:cubicBezTo>
                  <a:cubicBezTo>
                    <a:pt x="251" y="441"/>
                    <a:pt x="251" y="441"/>
                    <a:pt x="251" y="441"/>
                  </a:cubicBezTo>
                  <a:cubicBezTo>
                    <a:pt x="252" y="443"/>
                    <a:pt x="254" y="444"/>
                    <a:pt x="256" y="444"/>
                  </a:cubicBezTo>
                  <a:cubicBezTo>
                    <a:pt x="458" y="444"/>
                    <a:pt x="458" y="444"/>
                    <a:pt x="458" y="444"/>
                  </a:cubicBezTo>
                  <a:cubicBezTo>
                    <a:pt x="460" y="444"/>
                    <a:pt x="462" y="443"/>
                    <a:pt x="463" y="441"/>
                  </a:cubicBezTo>
                  <a:cubicBezTo>
                    <a:pt x="712" y="9"/>
                    <a:pt x="712" y="9"/>
                    <a:pt x="712" y="9"/>
                  </a:cubicBezTo>
                  <a:cubicBezTo>
                    <a:pt x="713" y="8"/>
                    <a:pt x="713" y="5"/>
                    <a:pt x="712" y="3"/>
                  </a:cubicBezTo>
                  <a:cubicBezTo>
                    <a:pt x="711" y="2"/>
                    <a:pt x="709" y="0"/>
                    <a:pt x="707" y="0"/>
                  </a:cubicBezTo>
                  <a:lnTo>
                    <a:pt x="707"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Freeform 12"/>
            <p:cNvSpPr/>
            <p:nvPr/>
          </p:nvSpPr>
          <p:spPr bwMode="auto">
            <a:xfrm>
              <a:off x="4698938" y="1842497"/>
              <a:ext cx="2794123" cy="2448237"/>
            </a:xfrm>
            <a:custGeom>
              <a:avLst/>
              <a:gdLst>
                <a:gd name="T0" fmla="*/ 71 w 2585"/>
                <a:gd name="T1" fmla="*/ 1144 h 2265"/>
                <a:gd name="T2" fmla="*/ 19 w 2585"/>
                <a:gd name="T3" fmla="*/ 1175 h 2265"/>
                <a:gd name="T4" fmla="*/ 652 w 2585"/>
                <a:gd name="T5" fmla="*/ 2240 h 2265"/>
                <a:gd name="T6" fmla="*/ 1935 w 2585"/>
                <a:gd name="T7" fmla="*/ 2265 h 2265"/>
                <a:gd name="T8" fmla="*/ 2585 w 2585"/>
                <a:gd name="T9" fmla="*/ 1142 h 2265"/>
                <a:gd name="T10" fmla="*/ 1935 w 2585"/>
                <a:gd name="T11" fmla="*/ 0 h 2265"/>
                <a:gd name="T12" fmla="*/ 619 w 2585"/>
                <a:gd name="T13" fmla="*/ 0 h 2265"/>
                <a:gd name="T14" fmla="*/ 0 w 2585"/>
                <a:gd name="T15" fmla="*/ 1146 h 2265"/>
                <a:gd name="T16" fmla="*/ 19 w 2585"/>
                <a:gd name="T17" fmla="*/ 1175 h 2265"/>
                <a:gd name="T18" fmla="*/ 71 w 2585"/>
                <a:gd name="T19" fmla="*/ 1144 h 2265"/>
                <a:gd name="T20" fmla="*/ 127 w 2585"/>
                <a:gd name="T21" fmla="*/ 1173 h 2265"/>
                <a:gd name="T22" fmla="*/ 694 w 2585"/>
                <a:gd name="T23" fmla="*/ 124 h 2265"/>
                <a:gd name="T24" fmla="*/ 1863 w 2585"/>
                <a:gd name="T25" fmla="*/ 124 h 2265"/>
                <a:gd name="T26" fmla="*/ 2442 w 2585"/>
                <a:gd name="T27" fmla="*/ 1140 h 2265"/>
                <a:gd name="T28" fmla="*/ 1865 w 2585"/>
                <a:gd name="T29" fmla="*/ 2141 h 2265"/>
                <a:gd name="T30" fmla="*/ 723 w 2585"/>
                <a:gd name="T31" fmla="*/ 2116 h 2265"/>
                <a:gd name="T32" fmla="*/ 125 w 2585"/>
                <a:gd name="T33" fmla="*/ 1113 h 2265"/>
                <a:gd name="T34" fmla="*/ 71 w 2585"/>
                <a:gd name="T35" fmla="*/ 1144 h 2265"/>
                <a:gd name="T36" fmla="*/ 127 w 2585"/>
                <a:gd name="T37" fmla="*/ 1173 h 2265"/>
                <a:gd name="T38" fmla="*/ 71 w 2585"/>
                <a:gd name="T39" fmla="*/ 1144 h 2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85" h="2265">
                  <a:moveTo>
                    <a:pt x="71" y="1144"/>
                  </a:moveTo>
                  <a:lnTo>
                    <a:pt x="19" y="1175"/>
                  </a:lnTo>
                  <a:lnTo>
                    <a:pt x="652" y="2240"/>
                  </a:lnTo>
                  <a:lnTo>
                    <a:pt x="1935" y="2265"/>
                  </a:lnTo>
                  <a:lnTo>
                    <a:pt x="2585" y="1142"/>
                  </a:lnTo>
                  <a:lnTo>
                    <a:pt x="1935" y="0"/>
                  </a:lnTo>
                  <a:lnTo>
                    <a:pt x="619" y="0"/>
                  </a:lnTo>
                  <a:lnTo>
                    <a:pt x="0" y="1146"/>
                  </a:lnTo>
                  <a:lnTo>
                    <a:pt x="19" y="1175"/>
                  </a:lnTo>
                  <a:lnTo>
                    <a:pt x="71" y="1144"/>
                  </a:lnTo>
                  <a:lnTo>
                    <a:pt x="127" y="1173"/>
                  </a:lnTo>
                  <a:lnTo>
                    <a:pt x="694" y="124"/>
                  </a:lnTo>
                  <a:lnTo>
                    <a:pt x="1863" y="124"/>
                  </a:lnTo>
                  <a:lnTo>
                    <a:pt x="2442" y="1140"/>
                  </a:lnTo>
                  <a:lnTo>
                    <a:pt x="1865" y="2141"/>
                  </a:lnTo>
                  <a:lnTo>
                    <a:pt x="723" y="2116"/>
                  </a:lnTo>
                  <a:lnTo>
                    <a:pt x="125" y="1113"/>
                  </a:lnTo>
                  <a:lnTo>
                    <a:pt x="71" y="1144"/>
                  </a:lnTo>
                  <a:lnTo>
                    <a:pt x="127" y="1173"/>
                  </a:lnTo>
                  <a:lnTo>
                    <a:pt x="71" y="11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3"/>
            <p:cNvSpPr/>
            <p:nvPr/>
          </p:nvSpPr>
          <p:spPr bwMode="auto">
            <a:xfrm>
              <a:off x="5006995" y="2107317"/>
              <a:ext cx="2167201" cy="1932647"/>
            </a:xfrm>
            <a:custGeom>
              <a:avLst/>
              <a:gdLst>
                <a:gd name="T0" fmla="*/ 70 w 2005"/>
                <a:gd name="T1" fmla="*/ 899 h 1788"/>
                <a:gd name="T2" fmla="*/ 16 w 2005"/>
                <a:gd name="T3" fmla="*/ 930 h 1788"/>
                <a:gd name="T4" fmla="*/ 494 w 2005"/>
                <a:gd name="T5" fmla="*/ 1756 h 1788"/>
                <a:gd name="T6" fmla="*/ 1509 w 2005"/>
                <a:gd name="T7" fmla="*/ 1788 h 1788"/>
                <a:gd name="T8" fmla="*/ 2005 w 2005"/>
                <a:gd name="T9" fmla="*/ 905 h 1788"/>
                <a:gd name="T10" fmla="*/ 1515 w 2005"/>
                <a:gd name="T11" fmla="*/ 0 h 1788"/>
                <a:gd name="T12" fmla="*/ 471 w 2005"/>
                <a:gd name="T13" fmla="*/ 0 h 1788"/>
                <a:gd name="T14" fmla="*/ 0 w 2005"/>
                <a:gd name="T15" fmla="*/ 901 h 1788"/>
                <a:gd name="T16" fmla="*/ 16 w 2005"/>
                <a:gd name="T17" fmla="*/ 930 h 1788"/>
                <a:gd name="T18" fmla="*/ 70 w 2005"/>
                <a:gd name="T19" fmla="*/ 899 h 1788"/>
                <a:gd name="T20" fmla="*/ 126 w 2005"/>
                <a:gd name="T21" fmla="*/ 928 h 1788"/>
                <a:gd name="T22" fmla="*/ 546 w 2005"/>
                <a:gd name="T23" fmla="*/ 124 h 1788"/>
                <a:gd name="T24" fmla="*/ 1441 w 2005"/>
                <a:gd name="T25" fmla="*/ 124 h 1788"/>
                <a:gd name="T26" fmla="*/ 1864 w 2005"/>
                <a:gd name="T27" fmla="*/ 903 h 1788"/>
                <a:gd name="T28" fmla="*/ 1438 w 2005"/>
                <a:gd name="T29" fmla="*/ 1661 h 1788"/>
                <a:gd name="T30" fmla="*/ 568 w 2005"/>
                <a:gd name="T31" fmla="*/ 1634 h 1788"/>
                <a:gd name="T32" fmla="*/ 124 w 2005"/>
                <a:gd name="T33" fmla="*/ 868 h 1788"/>
                <a:gd name="T34" fmla="*/ 70 w 2005"/>
                <a:gd name="T35" fmla="*/ 899 h 1788"/>
                <a:gd name="T36" fmla="*/ 126 w 2005"/>
                <a:gd name="T37" fmla="*/ 928 h 1788"/>
                <a:gd name="T38" fmla="*/ 70 w 2005"/>
                <a:gd name="T39" fmla="*/ 899 h 1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5" h="1788">
                  <a:moveTo>
                    <a:pt x="70" y="899"/>
                  </a:moveTo>
                  <a:lnTo>
                    <a:pt x="16" y="930"/>
                  </a:lnTo>
                  <a:lnTo>
                    <a:pt x="494" y="1756"/>
                  </a:lnTo>
                  <a:lnTo>
                    <a:pt x="1509" y="1788"/>
                  </a:lnTo>
                  <a:lnTo>
                    <a:pt x="2005" y="905"/>
                  </a:lnTo>
                  <a:lnTo>
                    <a:pt x="1515" y="0"/>
                  </a:lnTo>
                  <a:lnTo>
                    <a:pt x="471" y="0"/>
                  </a:lnTo>
                  <a:lnTo>
                    <a:pt x="0" y="901"/>
                  </a:lnTo>
                  <a:lnTo>
                    <a:pt x="16" y="930"/>
                  </a:lnTo>
                  <a:lnTo>
                    <a:pt x="70" y="899"/>
                  </a:lnTo>
                  <a:lnTo>
                    <a:pt x="126" y="928"/>
                  </a:lnTo>
                  <a:lnTo>
                    <a:pt x="546" y="124"/>
                  </a:lnTo>
                  <a:lnTo>
                    <a:pt x="1441" y="124"/>
                  </a:lnTo>
                  <a:lnTo>
                    <a:pt x="1864" y="903"/>
                  </a:lnTo>
                  <a:lnTo>
                    <a:pt x="1438" y="1661"/>
                  </a:lnTo>
                  <a:lnTo>
                    <a:pt x="568" y="1634"/>
                  </a:lnTo>
                  <a:lnTo>
                    <a:pt x="124" y="868"/>
                  </a:lnTo>
                  <a:lnTo>
                    <a:pt x="70" y="899"/>
                  </a:lnTo>
                  <a:lnTo>
                    <a:pt x="126" y="928"/>
                  </a:lnTo>
                  <a:lnTo>
                    <a:pt x="70" y="89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Freeform 14"/>
            <p:cNvSpPr/>
            <p:nvPr/>
          </p:nvSpPr>
          <p:spPr bwMode="auto">
            <a:xfrm>
              <a:off x="5303161" y="2376461"/>
              <a:ext cx="1568384" cy="1388956"/>
            </a:xfrm>
            <a:custGeom>
              <a:avLst/>
              <a:gdLst>
                <a:gd name="T0" fmla="*/ 70 w 1451"/>
                <a:gd name="T1" fmla="*/ 654 h 1285"/>
                <a:gd name="T2" fmla="*/ 16 w 1451"/>
                <a:gd name="T3" fmla="*/ 685 h 1285"/>
                <a:gd name="T4" fmla="*/ 363 w 1451"/>
                <a:gd name="T5" fmla="*/ 1281 h 1285"/>
                <a:gd name="T6" fmla="*/ 1086 w 1451"/>
                <a:gd name="T7" fmla="*/ 1285 h 1285"/>
                <a:gd name="T8" fmla="*/ 1451 w 1451"/>
                <a:gd name="T9" fmla="*/ 652 h 1285"/>
                <a:gd name="T10" fmla="*/ 1117 w 1451"/>
                <a:gd name="T11" fmla="*/ 0 h 1285"/>
                <a:gd name="T12" fmla="*/ 336 w 1451"/>
                <a:gd name="T13" fmla="*/ 0 h 1285"/>
                <a:gd name="T14" fmla="*/ 0 w 1451"/>
                <a:gd name="T15" fmla="*/ 656 h 1285"/>
                <a:gd name="T16" fmla="*/ 16 w 1451"/>
                <a:gd name="T17" fmla="*/ 685 h 1285"/>
                <a:gd name="T18" fmla="*/ 70 w 1451"/>
                <a:gd name="T19" fmla="*/ 654 h 1285"/>
                <a:gd name="T20" fmla="*/ 126 w 1451"/>
                <a:gd name="T21" fmla="*/ 683 h 1285"/>
                <a:gd name="T22" fmla="*/ 411 w 1451"/>
                <a:gd name="T23" fmla="*/ 125 h 1285"/>
                <a:gd name="T24" fmla="*/ 1042 w 1451"/>
                <a:gd name="T25" fmla="*/ 125 h 1285"/>
                <a:gd name="T26" fmla="*/ 1310 w 1451"/>
                <a:gd name="T27" fmla="*/ 648 h 1285"/>
                <a:gd name="T28" fmla="*/ 1015 w 1451"/>
                <a:gd name="T29" fmla="*/ 1161 h 1285"/>
                <a:gd name="T30" fmla="*/ 434 w 1451"/>
                <a:gd name="T31" fmla="*/ 1157 h 1285"/>
                <a:gd name="T32" fmla="*/ 124 w 1451"/>
                <a:gd name="T33" fmla="*/ 623 h 1285"/>
                <a:gd name="T34" fmla="*/ 70 w 1451"/>
                <a:gd name="T35" fmla="*/ 654 h 1285"/>
                <a:gd name="T36" fmla="*/ 126 w 1451"/>
                <a:gd name="T37" fmla="*/ 683 h 1285"/>
                <a:gd name="T38" fmla="*/ 70 w 1451"/>
                <a:gd name="T39" fmla="*/ 654 h 1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51" h="1285">
                  <a:moveTo>
                    <a:pt x="70" y="654"/>
                  </a:moveTo>
                  <a:lnTo>
                    <a:pt x="16" y="685"/>
                  </a:lnTo>
                  <a:lnTo>
                    <a:pt x="363" y="1281"/>
                  </a:lnTo>
                  <a:lnTo>
                    <a:pt x="1086" y="1285"/>
                  </a:lnTo>
                  <a:lnTo>
                    <a:pt x="1451" y="652"/>
                  </a:lnTo>
                  <a:lnTo>
                    <a:pt x="1117" y="0"/>
                  </a:lnTo>
                  <a:lnTo>
                    <a:pt x="336" y="0"/>
                  </a:lnTo>
                  <a:lnTo>
                    <a:pt x="0" y="656"/>
                  </a:lnTo>
                  <a:lnTo>
                    <a:pt x="16" y="685"/>
                  </a:lnTo>
                  <a:lnTo>
                    <a:pt x="70" y="654"/>
                  </a:lnTo>
                  <a:lnTo>
                    <a:pt x="126" y="683"/>
                  </a:lnTo>
                  <a:lnTo>
                    <a:pt x="411" y="125"/>
                  </a:lnTo>
                  <a:lnTo>
                    <a:pt x="1042" y="125"/>
                  </a:lnTo>
                  <a:lnTo>
                    <a:pt x="1310" y="648"/>
                  </a:lnTo>
                  <a:lnTo>
                    <a:pt x="1015" y="1161"/>
                  </a:lnTo>
                  <a:lnTo>
                    <a:pt x="434" y="1157"/>
                  </a:lnTo>
                  <a:lnTo>
                    <a:pt x="124" y="623"/>
                  </a:lnTo>
                  <a:lnTo>
                    <a:pt x="70" y="654"/>
                  </a:lnTo>
                  <a:lnTo>
                    <a:pt x="126" y="683"/>
                  </a:lnTo>
                  <a:lnTo>
                    <a:pt x="70" y="6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Freeform 15"/>
            <p:cNvSpPr/>
            <p:nvPr/>
          </p:nvSpPr>
          <p:spPr bwMode="auto">
            <a:xfrm>
              <a:off x="5295594" y="3469249"/>
              <a:ext cx="1571627" cy="967405"/>
            </a:xfrm>
            <a:custGeom>
              <a:avLst/>
              <a:gdLst>
                <a:gd name="T0" fmla="*/ 937 w 1454"/>
                <a:gd name="T1" fmla="*/ 0 h 895"/>
                <a:gd name="T2" fmla="*/ 1454 w 1454"/>
                <a:gd name="T3" fmla="*/ 895 h 895"/>
                <a:gd name="T4" fmla="*/ 0 w 1454"/>
                <a:gd name="T5" fmla="*/ 895 h 895"/>
                <a:gd name="T6" fmla="*/ 517 w 1454"/>
                <a:gd name="T7" fmla="*/ 0 h 895"/>
                <a:gd name="T8" fmla="*/ 937 w 1454"/>
                <a:gd name="T9" fmla="*/ 0 h 895"/>
              </a:gdLst>
              <a:ahLst/>
              <a:cxnLst>
                <a:cxn ang="0">
                  <a:pos x="T0" y="T1"/>
                </a:cxn>
                <a:cxn ang="0">
                  <a:pos x="T2" y="T3"/>
                </a:cxn>
                <a:cxn ang="0">
                  <a:pos x="T4" y="T5"/>
                </a:cxn>
                <a:cxn ang="0">
                  <a:pos x="T6" y="T7"/>
                </a:cxn>
                <a:cxn ang="0">
                  <a:pos x="T8" y="T9"/>
                </a:cxn>
              </a:cxnLst>
              <a:rect l="0" t="0" r="r" b="b"/>
              <a:pathLst>
                <a:path w="1454" h="895">
                  <a:moveTo>
                    <a:pt x="937" y="0"/>
                  </a:moveTo>
                  <a:lnTo>
                    <a:pt x="1454" y="895"/>
                  </a:lnTo>
                  <a:lnTo>
                    <a:pt x="0" y="895"/>
                  </a:lnTo>
                  <a:lnTo>
                    <a:pt x="517" y="0"/>
                  </a:lnTo>
                  <a:lnTo>
                    <a:pt x="937" y="0"/>
                  </a:lnTo>
                  <a:close/>
                </a:path>
              </a:pathLst>
            </a:custGeom>
            <a:solidFill>
              <a:schemeClr val="accent3"/>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4" name="Freeform 16"/>
            <p:cNvSpPr/>
            <p:nvPr/>
          </p:nvSpPr>
          <p:spPr bwMode="auto">
            <a:xfrm>
              <a:off x="5271815" y="3456279"/>
              <a:ext cx="1618105" cy="994427"/>
            </a:xfrm>
            <a:custGeom>
              <a:avLst/>
              <a:gdLst>
                <a:gd name="T0" fmla="*/ 959 w 1497"/>
                <a:gd name="T1" fmla="*/ 12 h 920"/>
                <a:gd name="T2" fmla="*/ 946 w 1497"/>
                <a:gd name="T3" fmla="*/ 18 h 920"/>
                <a:gd name="T4" fmla="*/ 1453 w 1497"/>
                <a:gd name="T5" fmla="*/ 895 h 920"/>
                <a:gd name="T6" fmla="*/ 43 w 1497"/>
                <a:gd name="T7" fmla="*/ 895 h 920"/>
                <a:gd name="T8" fmla="*/ 546 w 1497"/>
                <a:gd name="T9" fmla="*/ 25 h 920"/>
                <a:gd name="T10" fmla="*/ 959 w 1497"/>
                <a:gd name="T11" fmla="*/ 25 h 920"/>
                <a:gd name="T12" fmla="*/ 959 w 1497"/>
                <a:gd name="T13" fmla="*/ 12 h 920"/>
                <a:gd name="T14" fmla="*/ 946 w 1497"/>
                <a:gd name="T15" fmla="*/ 18 h 920"/>
                <a:gd name="T16" fmla="*/ 959 w 1497"/>
                <a:gd name="T17" fmla="*/ 12 h 920"/>
                <a:gd name="T18" fmla="*/ 959 w 1497"/>
                <a:gd name="T19" fmla="*/ 0 h 920"/>
                <a:gd name="T20" fmla="*/ 531 w 1497"/>
                <a:gd name="T21" fmla="*/ 0 h 920"/>
                <a:gd name="T22" fmla="*/ 0 w 1497"/>
                <a:gd name="T23" fmla="*/ 920 h 920"/>
                <a:gd name="T24" fmla="*/ 1497 w 1497"/>
                <a:gd name="T25" fmla="*/ 920 h 920"/>
                <a:gd name="T26" fmla="*/ 965 w 1497"/>
                <a:gd name="T27" fmla="*/ 0 h 920"/>
                <a:gd name="T28" fmla="*/ 959 w 1497"/>
                <a:gd name="T29" fmla="*/ 0 h 920"/>
                <a:gd name="T30" fmla="*/ 959 w 1497"/>
                <a:gd name="T31" fmla="*/ 12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7" h="920">
                  <a:moveTo>
                    <a:pt x="959" y="12"/>
                  </a:moveTo>
                  <a:lnTo>
                    <a:pt x="946" y="18"/>
                  </a:lnTo>
                  <a:lnTo>
                    <a:pt x="1453" y="895"/>
                  </a:lnTo>
                  <a:lnTo>
                    <a:pt x="43" y="895"/>
                  </a:lnTo>
                  <a:lnTo>
                    <a:pt x="546" y="25"/>
                  </a:lnTo>
                  <a:lnTo>
                    <a:pt x="959" y="25"/>
                  </a:lnTo>
                  <a:lnTo>
                    <a:pt x="959" y="12"/>
                  </a:lnTo>
                  <a:lnTo>
                    <a:pt x="946" y="18"/>
                  </a:lnTo>
                  <a:lnTo>
                    <a:pt x="959" y="12"/>
                  </a:lnTo>
                  <a:lnTo>
                    <a:pt x="959" y="0"/>
                  </a:lnTo>
                  <a:lnTo>
                    <a:pt x="531" y="0"/>
                  </a:lnTo>
                  <a:lnTo>
                    <a:pt x="0" y="920"/>
                  </a:lnTo>
                  <a:lnTo>
                    <a:pt x="1497" y="920"/>
                  </a:lnTo>
                  <a:lnTo>
                    <a:pt x="965" y="0"/>
                  </a:lnTo>
                  <a:lnTo>
                    <a:pt x="959" y="0"/>
                  </a:lnTo>
                  <a:lnTo>
                    <a:pt x="959" y="1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Freeform 17"/>
            <p:cNvSpPr/>
            <p:nvPr/>
          </p:nvSpPr>
          <p:spPr bwMode="auto">
            <a:xfrm>
              <a:off x="6308397" y="1713869"/>
              <a:ext cx="1344638" cy="1363014"/>
            </a:xfrm>
            <a:custGeom>
              <a:avLst/>
              <a:gdLst>
                <a:gd name="T0" fmla="*/ 517 w 1244"/>
                <a:gd name="T1" fmla="*/ 0 h 1261"/>
                <a:gd name="T2" fmla="*/ 1244 w 1244"/>
                <a:gd name="T3" fmla="*/ 1261 h 1261"/>
                <a:gd name="T4" fmla="*/ 210 w 1244"/>
                <a:gd name="T5" fmla="*/ 1261 h 1261"/>
                <a:gd name="T6" fmla="*/ 0 w 1244"/>
                <a:gd name="T7" fmla="*/ 897 h 1261"/>
                <a:gd name="T8" fmla="*/ 517 w 1244"/>
                <a:gd name="T9" fmla="*/ 0 h 1261"/>
              </a:gdLst>
              <a:ahLst/>
              <a:cxnLst>
                <a:cxn ang="0">
                  <a:pos x="T0" y="T1"/>
                </a:cxn>
                <a:cxn ang="0">
                  <a:pos x="T2" y="T3"/>
                </a:cxn>
                <a:cxn ang="0">
                  <a:pos x="T4" y="T5"/>
                </a:cxn>
                <a:cxn ang="0">
                  <a:pos x="T6" y="T7"/>
                </a:cxn>
                <a:cxn ang="0">
                  <a:pos x="T8" y="T9"/>
                </a:cxn>
              </a:cxnLst>
              <a:rect l="0" t="0" r="r" b="b"/>
              <a:pathLst>
                <a:path w="1244" h="1261">
                  <a:moveTo>
                    <a:pt x="517" y="0"/>
                  </a:moveTo>
                  <a:lnTo>
                    <a:pt x="1244" y="1261"/>
                  </a:lnTo>
                  <a:lnTo>
                    <a:pt x="210" y="1261"/>
                  </a:lnTo>
                  <a:lnTo>
                    <a:pt x="0" y="897"/>
                  </a:lnTo>
                  <a:lnTo>
                    <a:pt x="517" y="0"/>
                  </a:lnTo>
                  <a:close/>
                </a:path>
              </a:pathLst>
            </a:custGeom>
            <a:solidFill>
              <a:schemeClr val="accent2"/>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Freeform 18"/>
            <p:cNvSpPr/>
            <p:nvPr/>
          </p:nvSpPr>
          <p:spPr bwMode="auto">
            <a:xfrm>
              <a:off x="6292183" y="1700899"/>
              <a:ext cx="1373822" cy="1388956"/>
            </a:xfrm>
            <a:custGeom>
              <a:avLst/>
              <a:gdLst>
                <a:gd name="T0" fmla="*/ 256 w 612"/>
                <a:gd name="T1" fmla="*/ 6 h 619"/>
                <a:gd name="T2" fmla="*/ 251 w 612"/>
                <a:gd name="T3" fmla="*/ 9 h 619"/>
                <a:gd name="T4" fmla="*/ 595 w 612"/>
                <a:gd name="T5" fmla="*/ 607 h 619"/>
                <a:gd name="T6" fmla="*/ 111 w 612"/>
                <a:gd name="T7" fmla="*/ 607 h 619"/>
                <a:gd name="T8" fmla="*/ 14 w 612"/>
                <a:gd name="T9" fmla="*/ 438 h 619"/>
                <a:gd name="T10" fmla="*/ 261 w 612"/>
                <a:gd name="T11" fmla="*/ 9 h 619"/>
                <a:gd name="T12" fmla="*/ 256 w 612"/>
                <a:gd name="T13" fmla="*/ 6 h 619"/>
                <a:gd name="T14" fmla="*/ 251 w 612"/>
                <a:gd name="T15" fmla="*/ 9 h 619"/>
                <a:gd name="T16" fmla="*/ 256 w 612"/>
                <a:gd name="T17" fmla="*/ 6 h 619"/>
                <a:gd name="T18" fmla="*/ 251 w 612"/>
                <a:gd name="T19" fmla="*/ 3 h 619"/>
                <a:gd name="T20" fmla="*/ 1 w 612"/>
                <a:gd name="T21" fmla="*/ 435 h 619"/>
                <a:gd name="T22" fmla="*/ 1 w 612"/>
                <a:gd name="T23" fmla="*/ 441 h 619"/>
                <a:gd name="T24" fmla="*/ 102 w 612"/>
                <a:gd name="T25" fmla="*/ 616 h 619"/>
                <a:gd name="T26" fmla="*/ 108 w 612"/>
                <a:gd name="T27" fmla="*/ 619 h 619"/>
                <a:gd name="T28" fmla="*/ 606 w 612"/>
                <a:gd name="T29" fmla="*/ 619 h 619"/>
                <a:gd name="T30" fmla="*/ 611 w 612"/>
                <a:gd name="T31" fmla="*/ 616 h 619"/>
                <a:gd name="T32" fmla="*/ 611 w 612"/>
                <a:gd name="T33" fmla="*/ 610 h 619"/>
                <a:gd name="T34" fmla="*/ 261 w 612"/>
                <a:gd name="T35" fmla="*/ 3 h 619"/>
                <a:gd name="T36" fmla="*/ 256 w 612"/>
                <a:gd name="T37" fmla="*/ 0 h 619"/>
                <a:gd name="T38" fmla="*/ 251 w 612"/>
                <a:gd name="T39" fmla="*/ 3 h 619"/>
                <a:gd name="T40" fmla="*/ 256 w 612"/>
                <a:gd name="T41" fmla="*/ 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2" h="619">
                  <a:moveTo>
                    <a:pt x="256" y="6"/>
                  </a:moveTo>
                  <a:cubicBezTo>
                    <a:pt x="251" y="9"/>
                    <a:pt x="251" y="9"/>
                    <a:pt x="251" y="9"/>
                  </a:cubicBezTo>
                  <a:cubicBezTo>
                    <a:pt x="595" y="607"/>
                    <a:pt x="595" y="607"/>
                    <a:pt x="595" y="607"/>
                  </a:cubicBezTo>
                  <a:cubicBezTo>
                    <a:pt x="111" y="607"/>
                    <a:pt x="111" y="607"/>
                    <a:pt x="111" y="607"/>
                  </a:cubicBezTo>
                  <a:cubicBezTo>
                    <a:pt x="14" y="438"/>
                    <a:pt x="14" y="438"/>
                    <a:pt x="14" y="438"/>
                  </a:cubicBezTo>
                  <a:cubicBezTo>
                    <a:pt x="261" y="9"/>
                    <a:pt x="261" y="9"/>
                    <a:pt x="261" y="9"/>
                  </a:cubicBezTo>
                  <a:cubicBezTo>
                    <a:pt x="256" y="6"/>
                    <a:pt x="256" y="6"/>
                    <a:pt x="256" y="6"/>
                  </a:cubicBezTo>
                  <a:cubicBezTo>
                    <a:pt x="251" y="9"/>
                    <a:pt x="251" y="9"/>
                    <a:pt x="251" y="9"/>
                  </a:cubicBezTo>
                  <a:cubicBezTo>
                    <a:pt x="256" y="6"/>
                    <a:pt x="256" y="6"/>
                    <a:pt x="256" y="6"/>
                  </a:cubicBezTo>
                  <a:cubicBezTo>
                    <a:pt x="251" y="3"/>
                    <a:pt x="251" y="3"/>
                    <a:pt x="251" y="3"/>
                  </a:cubicBezTo>
                  <a:cubicBezTo>
                    <a:pt x="1" y="435"/>
                    <a:pt x="1" y="435"/>
                    <a:pt x="1" y="435"/>
                  </a:cubicBezTo>
                  <a:cubicBezTo>
                    <a:pt x="0" y="437"/>
                    <a:pt x="0" y="439"/>
                    <a:pt x="1" y="441"/>
                  </a:cubicBezTo>
                  <a:cubicBezTo>
                    <a:pt x="102" y="616"/>
                    <a:pt x="102" y="616"/>
                    <a:pt x="102" y="616"/>
                  </a:cubicBezTo>
                  <a:cubicBezTo>
                    <a:pt x="103" y="618"/>
                    <a:pt x="105" y="619"/>
                    <a:pt x="108" y="619"/>
                  </a:cubicBezTo>
                  <a:cubicBezTo>
                    <a:pt x="606" y="619"/>
                    <a:pt x="606" y="619"/>
                    <a:pt x="606" y="619"/>
                  </a:cubicBezTo>
                  <a:cubicBezTo>
                    <a:pt x="608" y="619"/>
                    <a:pt x="610" y="618"/>
                    <a:pt x="611" y="616"/>
                  </a:cubicBezTo>
                  <a:cubicBezTo>
                    <a:pt x="612" y="614"/>
                    <a:pt x="612" y="612"/>
                    <a:pt x="611" y="610"/>
                  </a:cubicBezTo>
                  <a:cubicBezTo>
                    <a:pt x="261" y="3"/>
                    <a:pt x="261" y="3"/>
                    <a:pt x="261" y="3"/>
                  </a:cubicBezTo>
                  <a:cubicBezTo>
                    <a:pt x="260" y="2"/>
                    <a:pt x="258" y="0"/>
                    <a:pt x="256" y="0"/>
                  </a:cubicBezTo>
                  <a:cubicBezTo>
                    <a:pt x="254" y="0"/>
                    <a:pt x="252" y="2"/>
                    <a:pt x="251" y="3"/>
                  </a:cubicBezTo>
                  <a:lnTo>
                    <a:pt x="256"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Freeform 19"/>
            <p:cNvSpPr/>
            <p:nvPr/>
          </p:nvSpPr>
          <p:spPr bwMode="auto">
            <a:xfrm>
              <a:off x="4510862" y="1713869"/>
              <a:ext cx="1343557" cy="1363014"/>
            </a:xfrm>
            <a:custGeom>
              <a:avLst/>
              <a:gdLst>
                <a:gd name="T0" fmla="*/ 0 w 1243"/>
                <a:gd name="T1" fmla="*/ 1261 h 1261"/>
                <a:gd name="T2" fmla="*/ 0 w 1243"/>
                <a:gd name="T3" fmla="*/ 1261 h 1261"/>
                <a:gd name="T4" fmla="*/ 0 w 1243"/>
                <a:gd name="T5" fmla="*/ 1261 h 1261"/>
                <a:gd name="T6" fmla="*/ 726 w 1243"/>
                <a:gd name="T7" fmla="*/ 0 h 1261"/>
                <a:gd name="T8" fmla="*/ 1243 w 1243"/>
                <a:gd name="T9" fmla="*/ 897 h 1261"/>
                <a:gd name="T10" fmla="*/ 1034 w 1243"/>
                <a:gd name="T11" fmla="*/ 1261 h 1261"/>
                <a:gd name="T12" fmla="*/ 0 w 1243"/>
                <a:gd name="T13" fmla="*/ 1261 h 1261"/>
              </a:gdLst>
              <a:ahLst/>
              <a:cxnLst>
                <a:cxn ang="0">
                  <a:pos x="T0" y="T1"/>
                </a:cxn>
                <a:cxn ang="0">
                  <a:pos x="T2" y="T3"/>
                </a:cxn>
                <a:cxn ang="0">
                  <a:pos x="T4" y="T5"/>
                </a:cxn>
                <a:cxn ang="0">
                  <a:pos x="T6" y="T7"/>
                </a:cxn>
                <a:cxn ang="0">
                  <a:pos x="T8" y="T9"/>
                </a:cxn>
                <a:cxn ang="0">
                  <a:pos x="T10" y="T11"/>
                </a:cxn>
                <a:cxn ang="0">
                  <a:pos x="T12" y="T13"/>
                </a:cxn>
              </a:cxnLst>
              <a:rect l="0" t="0" r="r" b="b"/>
              <a:pathLst>
                <a:path w="1243" h="1261">
                  <a:moveTo>
                    <a:pt x="0" y="1261"/>
                  </a:moveTo>
                  <a:lnTo>
                    <a:pt x="0" y="1261"/>
                  </a:lnTo>
                  <a:lnTo>
                    <a:pt x="0" y="1261"/>
                  </a:lnTo>
                  <a:lnTo>
                    <a:pt x="726" y="0"/>
                  </a:lnTo>
                  <a:lnTo>
                    <a:pt x="1243" y="897"/>
                  </a:lnTo>
                  <a:lnTo>
                    <a:pt x="1034" y="1261"/>
                  </a:lnTo>
                  <a:lnTo>
                    <a:pt x="0" y="1261"/>
                  </a:lnTo>
                  <a:close/>
                </a:path>
              </a:pathLst>
            </a:custGeom>
            <a:solidFill>
              <a:schemeClr val="accent1"/>
            </a:solid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Freeform 20"/>
            <p:cNvSpPr/>
            <p:nvPr/>
          </p:nvSpPr>
          <p:spPr bwMode="auto">
            <a:xfrm>
              <a:off x="4494649" y="1700898"/>
              <a:ext cx="1373822" cy="1411654"/>
            </a:xfrm>
            <a:custGeom>
              <a:avLst/>
              <a:gdLst>
                <a:gd name="T0" fmla="*/ 7 w 612"/>
                <a:gd name="T1" fmla="*/ 613 h 619"/>
                <a:gd name="T2" fmla="*/ 4 w 612"/>
                <a:gd name="T3" fmla="*/ 608 h 619"/>
                <a:gd name="T4" fmla="*/ 3 w 612"/>
                <a:gd name="T5" fmla="*/ 608 h 619"/>
                <a:gd name="T6" fmla="*/ 7 w 612"/>
                <a:gd name="T7" fmla="*/ 613 h 619"/>
                <a:gd name="T8" fmla="*/ 12 w 612"/>
                <a:gd name="T9" fmla="*/ 610 h 619"/>
                <a:gd name="T10" fmla="*/ 12 w 612"/>
                <a:gd name="T11" fmla="*/ 610 h 619"/>
                <a:gd name="T12" fmla="*/ 7 w 612"/>
                <a:gd name="T13" fmla="*/ 613 h 619"/>
                <a:gd name="T14" fmla="*/ 12 w 612"/>
                <a:gd name="T15" fmla="*/ 616 h 619"/>
                <a:gd name="T16" fmla="*/ 357 w 612"/>
                <a:gd name="T17" fmla="*/ 18 h 619"/>
                <a:gd name="T18" fmla="*/ 599 w 612"/>
                <a:gd name="T19" fmla="*/ 438 h 619"/>
                <a:gd name="T20" fmla="*/ 501 w 612"/>
                <a:gd name="T21" fmla="*/ 607 h 619"/>
                <a:gd name="T22" fmla="*/ 7 w 612"/>
                <a:gd name="T23" fmla="*/ 607 h 619"/>
                <a:gd name="T24" fmla="*/ 4 w 612"/>
                <a:gd name="T25" fmla="*/ 608 h 619"/>
                <a:gd name="T26" fmla="*/ 7 w 612"/>
                <a:gd name="T27" fmla="*/ 613 h 619"/>
                <a:gd name="T28" fmla="*/ 7 w 612"/>
                <a:gd name="T29" fmla="*/ 619 h 619"/>
                <a:gd name="T30" fmla="*/ 505 w 612"/>
                <a:gd name="T31" fmla="*/ 619 h 619"/>
                <a:gd name="T32" fmla="*/ 510 w 612"/>
                <a:gd name="T33" fmla="*/ 616 h 619"/>
                <a:gd name="T34" fmla="*/ 611 w 612"/>
                <a:gd name="T35" fmla="*/ 441 h 619"/>
                <a:gd name="T36" fmla="*/ 611 w 612"/>
                <a:gd name="T37" fmla="*/ 435 h 619"/>
                <a:gd name="T38" fmla="*/ 362 w 612"/>
                <a:gd name="T39" fmla="*/ 3 h 619"/>
                <a:gd name="T40" fmla="*/ 357 w 612"/>
                <a:gd name="T41" fmla="*/ 0 h 619"/>
                <a:gd name="T42" fmla="*/ 351 w 612"/>
                <a:gd name="T43" fmla="*/ 3 h 619"/>
                <a:gd name="T44" fmla="*/ 1 w 612"/>
                <a:gd name="T45" fmla="*/ 610 h 619"/>
                <a:gd name="T46" fmla="*/ 1 w 612"/>
                <a:gd name="T47" fmla="*/ 616 h 619"/>
                <a:gd name="T48" fmla="*/ 2 w 612"/>
                <a:gd name="T49" fmla="*/ 616 h 619"/>
                <a:gd name="T50" fmla="*/ 5 w 612"/>
                <a:gd name="T51" fmla="*/ 619 h 619"/>
                <a:gd name="T52" fmla="*/ 10 w 612"/>
                <a:gd name="T53" fmla="*/ 618 h 619"/>
                <a:gd name="T54" fmla="*/ 10 w 612"/>
                <a:gd name="T55" fmla="*/ 618 h 619"/>
                <a:gd name="T56" fmla="*/ 7 w 612"/>
                <a:gd name="T57" fmla="*/ 613 h 619"/>
                <a:gd name="T58" fmla="*/ 7 w 612"/>
                <a:gd name="T59" fmla="*/ 619 h 619"/>
                <a:gd name="T60" fmla="*/ 7 w 612"/>
                <a:gd name="T61" fmla="*/ 613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2" h="619">
                  <a:moveTo>
                    <a:pt x="7" y="613"/>
                  </a:moveTo>
                  <a:cubicBezTo>
                    <a:pt x="4" y="608"/>
                    <a:pt x="4" y="608"/>
                    <a:pt x="4" y="608"/>
                  </a:cubicBezTo>
                  <a:cubicBezTo>
                    <a:pt x="3" y="608"/>
                    <a:pt x="3" y="608"/>
                    <a:pt x="3" y="608"/>
                  </a:cubicBezTo>
                  <a:cubicBezTo>
                    <a:pt x="7" y="613"/>
                    <a:pt x="7" y="613"/>
                    <a:pt x="7" y="613"/>
                  </a:cubicBezTo>
                  <a:cubicBezTo>
                    <a:pt x="12" y="610"/>
                    <a:pt x="12" y="610"/>
                    <a:pt x="12" y="610"/>
                  </a:cubicBezTo>
                  <a:cubicBezTo>
                    <a:pt x="12" y="610"/>
                    <a:pt x="12" y="610"/>
                    <a:pt x="12" y="610"/>
                  </a:cubicBezTo>
                  <a:cubicBezTo>
                    <a:pt x="7" y="613"/>
                    <a:pt x="7" y="613"/>
                    <a:pt x="7" y="613"/>
                  </a:cubicBezTo>
                  <a:cubicBezTo>
                    <a:pt x="12" y="616"/>
                    <a:pt x="12" y="616"/>
                    <a:pt x="12" y="616"/>
                  </a:cubicBezTo>
                  <a:cubicBezTo>
                    <a:pt x="357" y="18"/>
                    <a:pt x="357" y="18"/>
                    <a:pt x="357" y="18"/>
                  </a:cubicBezTo>
                  <a:cubicBezTo>
                    <a:pt x="599" y="438"/>
                    <a:pt x="599" y="438"/>
                    <a:pt x="599" y="438"/>
                  </a:cubicBezTo>
                  <a:cubicBezTo>
                    <a:pt x="501" y="607"/>
                    <a:pt x="501" y="607"/>
                    <a:pt x="501" y="607"/>
                  </a:cubicBezTo>
                  <a:cubicBezTo>
                    <a:pt x="7" y="607"/>
                    <a:pt x="7" y="607"/>
                    <a:pt x="7" y="607"/>
                  </a:cubicBezTo>
                  <a:cubicBezTo>
                    <a:pt x="6" y="607"/>
                    <a:pt x="5" y="607"/>
                    <a:pt x="4" y="608"/>
                  </a:cubicBezTo>
                  <a:cubicBezTo>
                    <a:pt x="7" y="613"/>
                    <a:pt x="7" y="613"/>
                    <a:pt x="7" y="613"/>
                  </a:cubicBezTo>
                  <a:cubicBezTo>
                    <a:pt x="7" y="619"/>
                    <a:pt x="7" y="619"/>
                    <a:pt x="7" y="619"/>
                  </a:cubicBezTo>
                  <a:cubicBezTo>
                    <a:pt x="505" y="619"/>
                    <a:pt x="505" y="619"/>
                    <a:pt x="505" y="619"/>
                  </a:cubicBezTo>
                  <a:cubicBezTo>
                    <a:pt x="507" y="619"/>
                    <a:pt x="509" y="618"/>
                    <a:pt x="510" y="616"/>
                  </a:cubicBezTo>
                  <a:cubicBezTo>
                    <a:pt x="611" y="441"/>
                    <a:pt x="611" y="441"/>
                    <a:pt x="611" y="441"/>
                  </a:cubicBezTo>
                  <a:cubicBezTo>
                    <a:pt x="612" y="439"/>
                    <a:pt x="612" y="437"/>
                    <a:pt x="611" y="435"/>
                  </a:cubicBezTo>
                  <a:cubicBezTo>
                    <a:pt x="362" y="3"/>
                    <a:pt x="362" y="3"/>
                    <a:pt x="362" y="3"/>
                  </a:cubicBezTo>
                  <a:cubicBezTo>
                    <a:pt x="361" y="2"/>
                    <a:pt x="359" y="0"/>
                    <a:pt x="357" y="0"/>
                  </a:cubicBezTo>
                  <a:cubicBezTo>
                    <a:pt x="354" y="0"/>
                    <a:pt x="352" y="2"/>
                    <a:pt x="351" y="3"/>
                  </a:cubicBezTo>
                  <a:cubicBezTo>
                    <a:pt x="1" y="610"/>
                    <a:pt x="1" y="610"/>
                    <a:pt x="1" y="610"/>
                  </a:cubicBezTo>
                  <a:cubicBezTo>
                    <a:pt x="0" y="612"/>
                    <a:pt x="0" y="614"/>
                    <a:pt x="1" y="616"/>
                  </a:cubicBezTo>
                  <a:cubicBezTo>
                    <a:pt x="2" y="616"/>
                    <a:pt x="2" y="616"/>
                    <a:pt x="2" y="616"/>
                  </a:cubicBezTo>
                  <a:cubicBezTo>
                    <a:pt x="2" y="618"/>
                    <a:pt x="4" y="619"/>
                    <a:pt x="5" y="619"/>
                  </a:cubicBezTo>
                  <a:cubicBezTo>
                    <a:pt x="7" y="619"/>
                    <a:pt x="9" y="619"/>
                    <a:pt x="10" y="618"/>
                  </a:cubicBezTo>
                  <a:cubicBezTo>
                    <a:pt x="10" y="618"/>
                    <a:pt x="10" y="618"/>
                    <a:pt x="10" y="618"/>
                  </a:cubicBezTo>
                  <a:cubicBezTo>
                    <a:pt x="7" y="613"/>
                    <a:pt x="7" y="613"/>
                    <a:pt x="7" y="613"/>
                  </a:cubicBezTo>
                  <a:cubicBezTo>
                    <a:pt x="7" y="619"/>
                    <a:pt x="7" y="619"/>
                    <a:pt x="7" y="619"/>
                  </a:cubicBezTo>
                  <a:lnTo>
                    <a:pt x="7" y="6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19" name="Group 19"/>
          <p:cNvGrpSpPr/>
          <p:nvPr/>
        </p:nvGrpSpPr>
        <p:grpSpPr>
          <a:xfrm>
            <a:off x="4919654" y="2695643"/>
            <a:ext cx="314717" cy="459971"/>
            <a:chOff x="6258454" y="3849160"/>
            <a:chExt cx="330200" cy="482600"/>
          </a:xfrm>
          <a:solidFill>
            <a:schemeClr val="bg1"/>
          </a:solidFill>
        </p:grpSpPr>
        <p:sp>
          <p:nvSpPr>
            <p:cNvPr id="20"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1" name="Freeform 36"/>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2" name="Group 22"/>
          <p:cNvGrpSpPr/>
          <p:nvPr/>
        </p:nvGrpSpPr>
        <p:grpSpPr>
          <a:xfrm>
            <a:off x="6539830" y="2709624"/>
            <a:ext cx="458457" cy="431223"/>
            <a:chOff x="8106304" y="3879322"/>
            <a:chExt cx="481012" cy="452438"/>
          </a:xfrm>
          <a:solidFill>
            <a:schemeClr val="bg1"/>
          </a:solidFill>
        </p:grpSpPr>
        <p:sp>
          <p:nvSpPr>
            <p:cNvPr id="23" name="Freeform 32"/>
            <p:cNvSpPr>
              <a:spLocks noEditPoints="1"/>
            </p:cNvSpPr>
            <p:nvPr/>
          </p:nvSpPr>
          <p:spPr bwMode="auto">
            <a:xfrm>
              <a:off x="8166629" y="3939647"/>
              <a:ext cx="361950" cy="241300"/>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4" name="Freeform 33"/>
            <p:cNvSpPr>
              <a:spLocks noEditPoints="1"/>
            </p:cNvSpPr>
            <p:nvPr/>
          </p:nvSpPr>
          <p:spPr bwMode="auto">
            <a:xfrm>
              <a:off x="8106304" y="3879322"/>
              <a:ext cx="481012" cy="452438"/>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p:spPr>
          <p:txBody>
            <a:bodyPr vert="horz" wrap="square" lIns="91440" tIns="45720" rIns="91440" bIns="45720" numCol="1" anchor="t" anchorCtr="0" compatLnSpc="1"/>
            <a:lstStyle/>
            <a:p>
              <a:endParaRPr lang="id-ID">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25" name="Group 25"/>
          <p:cNvGrpSpPr/>
          <p:nvPr/>
        </p:nvGrpSpPr>
        <p:grpSpPr>
          <a:xfrm>
            <a:off x="5678787" y="4160262"/>
            <a:ext cx="535571" cy="443809"/>
            <a:chOff x="-1587" y="1789113"/>
            <a:chExt cx="963613" cy="798512"/>
          </a:xfrm>
          <a:solidFill>
            <a:schemeClr val="bg1"/>
          </a:solidFill>
        </p:grpSpPr>
        <p:sp>
          <p:nvSpPr>
            <p:cNvPr id="26" name="Freeform 11"/>
            <p:cNvSpPr>
              <a:spLocks noEditPoints="1"/>
            </p:cNvSpPr>
            <p:nvPr/>
          </p:nvSpPr>
          <p:spPr bwMode="auto">
            <a:xfrm>
              <a:off x="-1587" y="1789113"/>
              <a:ext cx="963613" cy="798512"/>
            </a:xfrm>
            <a:custGeom>
              <a:avLst/>
              <a:gdLst>
                <a:gd name="T0" fmla="*/ 174 w 256"/>
                <a:gd name="T1" fmla="*/ 16 h 212"/>
                <a:gd name="T2" fmla="*/ 240 w 256"/>
                <a:gd name="T3" fmla="*/ 82 h 212"/>
                <a:gd name="T4" fmla="*/ 240 w 256"/>
                <a:gd name="T5" fmla="*/ 85 h 212"/>
                <a:gd name="T6" fmla="*/ 174 w 256"/>
                <a:gd name="T7" fmla="*/ 148 h 212"/>
                <a:gd name="T8" fmla="*/ 136 w 256"/>
                <a:gd name="T9" fmla="*/ 148 h 212"/>
                <a:gd name="T10" fmla="*/ 75 w 256"/>
                <a:gd name="T11" fmla="*/ 195 h 212"/>
                <a:gd name="T12" fmla="*/ 82 w 256"/>
                <a:gd name="T13" fmla="*/ 149 h 212"/>
                <a:gd name="T14" fmla="*/ 16 w 256"/>
                <a:gd name="T15" fmla="*/ 85 h 212"/>
                <a:gd name="T16" fmla="*/ 16 w 256"/>
                <a:gd name="T17" fmla="*/ 82 h 212"/>
                <a:gd name="T18" fmla="*/ 83 w 256"/>
                <a:gd name="T19" fmla="*/ 16 h 212"/>
                <a:gd name="T20" fmla="*/ 172 w 256"/>
                <a:gd name="T21" fmla="*/ 16 h 212"/>
                <a:gd name="T22" fmla="*/ 174 w 256"/>
                <a:gd name="T23" fmla="*/ 0 h 212"/>
                <a:gd name="T24" fmla="*/ 83 w 256"/>
                <a:gd name="T25" fmla="*/ 0 h 212"/>
                <a:gd name="T26" fmla="*/ 0 w 256"/>
                <a:gd name="T27" fmla="*/ 82 h 212"/>
                <a:gd name="T28" fmla="*/ 0 w 256"/>
                <a:gd name="T29" fmla="*/ 85 h 212"/>
                <a:gd name="T30" fmla="*/ 63 w 256"/>
                <a:gd name="T31" fmla="*/ 164 h 212"/>
                <a:gd name="T32" fmla="*/ 59 w 256"/>
                <a:gd name="T33" fmla="*/ 193 h 212"/>
                <a:gd name="T34" fmla="*/ 66 w 256"/>
                <a:gd name="T35" fmla="*/ 209 h 212"/>
                <a:gd name="T36" fmla="*/ 75 w 256"/>
                <a:gd name="T37" fmla="*/ 212 h 212"/>
                <a:gd name="T38" fmla="*/ 84 w 256"/>
                <a:gd name="T39" fmla="*/ 208 h 212"/>
                <a:gd name="T40" fmla="*/ 141 w 256"/>
                <a:gd name="T41" fmla="*/ 164 h 212"/>
                <a:gd name="T42" fmla="*/ 174 w 256"/>
                <a:gd name="T43" fmla="*/ 164 h 212"/>
                <a:gd name="T44" fmla="*/ 256 w 256"/>
                <a:gd name="T45" fmla="*/ 85 h 212"/>
                <a:gd name="T46" fmla="*/ 256 w 256"/>
                <a:gd name="T47" fmla="*/ 82 h 212"/>
                <a:gd name="T48" fmla="*/ 174 w 256"/>
                <a:gd name="T49"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6" h="212">
                  <a:moveTo>
                    <a:pt x="174" y="16"/>
                  </a:moveTo>
                  <a:cubicBezTo>
                    <a:pt x="210" y="16"/>
                    <a:pt x="240" y="46"/>
                    <a:pt x="240" y="82"/>
                  </a:cubicBezTo>
                  <a:cubicBezTo>
                    <a:pt x="240" y="85"/>
                    <a:pt x="240" y="85"/>
                    <a:pt x="240" y="85"/>
                  </a:cubicBezTo>
                  <a:cubicBezTo>
                    <a:pt x="240" y="121"/>
                    <a:pt x="210" y="148"/>
                    <a:pt x="174" y="148"/>
                  </a:cubicBezTo>
                  <a:cubicBezTo>
                    <a:pt x="136" y="148"/>
                    <a:pt x="136" y="148"/>
                    <a:pt x="136" y="148"/>
                  </a:cubicBezTo>
                  <a:cubicBezTo>
                    <a:pt x="75" y="195"/>
                    <a:pt x="75" y="195"/>
                    <a:pt x="75" y="195"/>
                  </a:cubicBezTo>
                  <a:cubicBezTo>
                    <a:pt x="82" y="149"/>
                    <a:pt x="82" y="149"/>
                    <a:pt x="82" y="149"/>
                  </a:cubicBezTo>
                  <a:cubicBezTo>
                    <a:pt x="46" y="149"/>
                    <a:pt x="16" y="121"/>
                    <a:pt x="16" y="85"/>
                  </a:cubicBezTo>
                  <a:cubicBezTo>
                    <a:pt x="16" y="82"/>
                    <a:pt x="16" y="82"/>
                    <a:pt x="16" y="82"/>
                  </a:cubicBezTo>
                  <a:cubicBezTo>
                    <a:pt x="16" y="46"/>
                    <a:pt x="47" y="16"/>
                    <a:pt x="83" y="16"/>
                  </a:cubicBezTo>
                  <a:cubicBezTo>
                    <a:pt x="172" y="16"/>
                    <a:pt x="172" y="16"/>
                    <a:pt x="172" y="16"/>
                  </a:cubicBezTo>
                  <a:moveTo>
                    <a:pt x="174" y="0"/>
                  </a:moveTo>
                  <a:cubicBezTo>
                    <a:pt x="83" y="0"/>
                    <a:pt x="83" y="0"/>
                    <a:pt x="83" y="0"/>
                  </a:cubicBezTo>
                  <a:cubicBezTo>
                    <a:pt x="38" y="0"/>
                    <a:pt x="0" y="37"/>
                    <a:pt x="0" y="82"/>
                  </a:cubicBezTo>
                  <a:cubicBezTo>
                    <a:pt x="0" y="85"/>
                    <a:pt x="0" y="85"/>
                    <a:pt x="0" y="85"/>
                  </a:cubicBezTo>
                  <a:cubicBezTo>
                    <a:pt x="0" y="123"/>
                    <a:pt x="28" y="155"/>
                    <a:pt x="63" y="164"/>
                  </a:cubicBezTo>
                  <a:cubicBezTo>
                    <a:pt x="59" y="193"/>
                    <a:pt x="59" y="193"/>
                    <a:pt x="59" y="193"/>
                  </a:cubicBezTo>
                  <a:cubicBezTo>
                    <a:pt x="58" y="200"/>
                    <a:pt x="61" y="206"/>
                    <a:pt x="66" y="209"/>
                  </a:cubicBezTo>
                  <a:cubicBezTo>
                    <a:pt x="69" y="211"/>
                    <a:pt x="72" y="212"/>
                    <a:pt x="75" y="212"/>
                  </a:cubicBezTo>
                  <a:cubicBezTo>
                    <a:pt x="78" y="212"/>
                    <a:pt x="82" y="210"/>
                    <a:pt x="84" y="208"/>
                  </a:cubicBezTo>
                  <a:cubicBezTo>
                    <a:pt x="141" y="164"/>
                    <a:pt x="141" y="164"/>
                    <a:pt x="141" y="164"/>
                  </a:cubicBezTo>
                  <a:cubicBezTo>
                    <a:pt x="174" y="164"/>
                    <a:pt x="174" y="164"/>
                    <a:pt x="174" y="164"/>
                  </a:cubicBezTo>
                  <a:cubicBezTo>
                    <a:pt x="219" y="164"/>
                    <a:pt x="256" y="130"/>
                    <a:pt x="256" y="85"/>
                  </a:cubicBezTo>
                  <a:cubicBezTo>
                    <a:pt x="256" y="82"/>
                    <a:pt x="256" y="82"/>
                    <a:pt x="256" y="82"/>
                  </a:cubicBezTo>
                  <a:cubicBezTo>
                    <a:pt x="256" y="37"/>
                    <a:pt x="219" y="0"/>
                    <a:pt x="174" y="0"/>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12"/>
            <p:cNvSpPr/>
            <p:nvPr/>
          </p:nvSpPr>
          <p:spPr bwMode="auto">
            <a:xfrm>
              <a:off x="220663" y="1901825"/>
              <a:ext cx="58738" cy="33337"/>
            </a:xfrm>
            <a:custGeom>
              <a:avLst/>
              <a:gdLst>
                <a:gd name="T0" fmla="*/ 4 w 16"/>
                <a:gd name="T1" fmla="*/ 9 h 9"/>
                <a:gd name="T2" fmla="*/ 0 w 16"/>
                <a:gd name="T3" fmla="*/ 5 h 9"/>
                <a:gd name="T4" fmla="*/ 4 w 16"/>
                <a:gd name="T5" fmla="*/ 1 h 9"/>
                <a:gd name="T6" fmla="*/ 12 w 16"/>
                <a:gd name="T7" fmla="*/ 0 h 9"/>
                <a:gd name="T8" fmla="*/ 16 w 16"/>
                <a:gd name="T9" fmla="*/ 4 h 9"/>
                <a:gd name="T10" fmla="*/ 12 w 16"/>
                <a:gd name="T11" fmla="*/ 8 h 9"/>
                <a:gd name="T12" fmla="*/ 5 w 16"/>
                <a:gd name="T13" fmla="*/ 9 h 9"/>
                <a:gd name="T14" fmla="*/ 4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4" y="9"/>
                  </a:moveTo>
                  <a:cubicBezTo>
                    <a:pt x="3" y="9"/>
                    <a:pt x="1" y="7"/>
                    <a:pt x="0" y="5"/>
                  </a:cubicBezTo>
                  <a:cubicBezTo>
                    <a:pt x="0" y="3"/>
                    <a:pt x="2" y="1"/>
                    <a:pt x="4" y="1"/>
                  </a:cubicBezTo>
                  <a:cubicBezTo>
                    <a:pt x="6" y="0"/>
                    <a:pt x="9" y="0"/>
                    <a:pt x="12" y="0"/>
                  </a:cubicBezTo>
                  <a:cubicBezTo>
                    <a:pt x="14" y="0"/>
                    <a:pt x="16" y="2"/>
                    <a:pt x="16" y="4"/>
                  </a:cubicBezTo>
                  <a:cubicBezTo>
                    <a:pt x="16" y="6"/>
                    <a:pt x="14" y="8"/>
                    <a:pt x="12" y="8"/>
                  </a:cubicBezTo>
                  <a:cubicBezTo>
                    <a:pt x="10" y="8"/>
                    <a:pt x="7" y="8"/>
                    <a:pt x="5" y="9"/>
                  </a:cubicBezTo>
                  <a:cubicBezTo>
                    <a:pt x="5" y="9"/>
                    <a:pt x="5" y="9"/>
                    <a:pt x="4" y="9"/>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8" name="Freeform 13"/>
            <p:cNvSpPr/>
            <p:nvPr/>
          </p:nvSpPr>
          <p:spPr bwMode="auto">
            <a:xfrm>
              <a:off x="88901" y="1912938"/>
              <a:ext cx="131763" cy="192087"/>
            </a:xfrm>
            <a:custGeom>
              <a:avLst/>
              <a:gdLst>
                <a:gd name="T0" fmla="*/ 4 w 35"/>
                <a:gd name="T1" fmla="*/ 51 h 51"/>
                <a:gd name="T2" fmla="*/ 0 w 35"/>
                <a:gd name="T3" fmla="*/ 47 h 51"/>
                <a:gd name="T4" fmla="*/ 0 w 35"/>
                <a:gd name="T5" fmla="*/ 46 h 51"/>
                <a:gd name="T6" fmla="*/ 29 w 35"/>
                <a:gd name="T7" fmla="*/ 0 h 51"/>
                <a:gd name="T8" fmla="*/ 34 w 35"/>
                <a:gd name="T9" fmla="*/ 2 h 51"/>
                <a:gd name="T10" fmla="*/ 32 w 35"/>
                <a:gd name="T11" fmla="*/ 8 h 51"/>
                <a:gd name="T12" fmla="*/ 8 w 35"/>
                <a:gd name="T13" fmla="*/ 46 h 51"/>
                <a:gd name="T14" fmla="*/ 8 w 35"/>
                <a:gd name="T15" fmla="*/ 47 h 51"/>
                <a:gd name="T16" fmla="*/ 4 w 35"/>
                <a:gd name="T1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51">
                  <a:moveTo>
                    <a:pt x="4" y="51"/>
                  </a:moveTo>
                  <a:cubicBezTo>
                    <a:pt x="2" y="51"/>
                    <a:pt x="0" y="49"/>
                    <a:pt x="0" y="47"/>
                  </a:cubicBezTo>
                  <a:cubicBezTo>
                    <a:pt x="0" y="46"/>
                    <a:pt x="0" y="46"/>
                    <a:pt x="0" y="46"/>
                  </a:cubicBezTo>
                  <a:cubicBezTo>
                    <a:pt x="0" y="27"/>
                    <a:pt x="12" y="8"/>
                    <a:pt x="29" y="0"/>
                  </a:cubicBezTo>
                  <a:cubicBezTo>
                    <a:pt x="31" y="0"/>
                    <a:pt x="34" y="0"/>
                    <a:pt x="34" y="2"/>
                  </a:cubicBezTo>
                  <a:cubicBezTo>
                    <a:pt x="35" y="4"/>
                    <a:pt x="34" y="7"/>
                    <a:pt x="32" y="8"/>
                  </a:cubicBezTo>
                  <a:cubicBezTo>
                    <a:pt x="18" y="14"/>
                    <a:pt x="8" y="30"/>
                    <a:pt x="8" y="46"/>
                  </a:cubicBezTo>
                  <a:cubicBezTo>
                    <a:pt x="8" y="47"/>
                    <a:pt x="8" y="47"/>
                    <a:pt x="8" y="47"/>
                  </a:cubicBezTo>
                  <a:cubicBezTo>
                    <a:pt x="8" y="49"/>
                    <a:pt x="6" y="51"/>
                    <a:pt x="4" y="51"/>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Freeform 14"/>
            <p:cNvSpPr>
              <a:spLocks noEditPoints="1"/>
            </p:cNvSpPr>
            <p:nvPr/>
          </p:nvSpPr>
          <p:spPr bwMode="auto">
            <a:xfrm>
              <a:off x="231776" y="2052638"/>
              <a:ext cx="134938"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Freeform 15"/>
            <p:cNvSpPr>
              <a:spLocks noEditPoints="1"/>
            </p:cNvSpPr>
            <p:nvPr/>
          </p:nvSpPr>
          <p:spPr bwMode="auto">
            <a:xfrm>
              <a:off x="411163" y="2052638"/>
              <a:ext cx="136525"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1" name="Freeform 16"/>
            <p:cNvSpPr>
              <a:spLocks noEditPoints="1"/>
            </p:cNvSpPr>
            <p:nvPr/>
          </p:nvSpPr>
          <p:spPr bwMode="auto">
            <a:xfrm>
              <a:off x="592138" y="2052638"/>
              <a:ext cx="136525" cy="134937"/>
            </a:xfrm>
            <a:custGeom>
              <a:avLst/>
              <a:gdLst>
                <a:gd name="T0" fmla="*/ 18 w 36"/>
                <a:gd name="T1" fmla="*/ 36 h 36"/>
                <a:gd name="T2" fmla="*/ 0 w 36"/>
                <a:gd name="T3" fmla="*/ 18 h 36"/>
                <a:gd name="T4" fmla="*/ 18 w 36"/>
                <a:gd name="T5" fmla="*/ 0 h 36"/>
                <a:gd name="T6" fmla="*/ 36 w 36"/>
                <a:gd name="T7" fmla="*/ 18 h 36"/>
                <a:gd name="T8" fmla="*/ 18 w 36"/>
                <a:gd name="T9" fmla="*/ 36 h 36"/>
                <a:gd name="T10" fmla="*/ 18 w 36"/>
                <a:gd name="T11" fmla="*/ 8 h 36"/>
                <a:gd name="T12" fmla="*/ 8 w 36"/>
                <a:gd name="T13" fmla="*/ 18 h 36"/>
                <a:gd name="T14" fmla="*/ 18 w 36"/>
                <a:gd name="T15" fmla="*/ 28 h 36"/>
                <a:gd name="T16" fmla="*/ 28 w 36"/>
                <a:gd name="T17" fmla="*/ 18 h 36"/>
                <a:gd name="T18" fmla="*/ 18 w 36"/>
                <a:gd name="T1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8" y="36"/>
                    <a:pt x="0" y="28"/>
                    <a:pt x="0" y="18"/>
                  </a:cubicBezTo>
                  <a:cubicBezTo>
                    <a:pt x="0" y="8"/>
                    <a:pt x="8" y="0"/>
                    <a:pt x="18" y="0"/>
                  </a:cubicBezTo>
                  <a:cubicBezTo>
                    <a:pt x="28" y="0"/>
                    <a:pt x="36" y="8"/>
                    <a:pt x="36" y="18"/>
                  </a:cubicBezTo>
                  <a:cubicBezTo>
                    <a:pt x="36" y="28"/>
                    <a:pt x="28" y="36"/>
                    <a:pt x="18" y="36"/>
                  </a:cubicBezTo>
                  <a:close/>
                  <a:moveTo>
                    <a:pt x="18" y="8"/>
                  </a:moveTo>
                  <a:cubicBezTo>
                    <a:pt x="12" y="8"/>
                    <a:pt x="8" y="13"/>
                    <a:pt x="8" y="18"/>
                  </a:cubicBezTo>
                  <a:cubicBezTo>
                    <a:pt x="8" y="24"/>
                    <a:pt x="12" y="28"/>
                    <a:pt x="18" y="28"/>
                  </a:cubicBezTo>
                  <a:cubicBezTo>
                    <a:pt x="23" y="28"/>
                    <a:pt x="28" y="24"/>
                    <a:pt x="28" y="18"/>
                  </a:cubicBezTo>
                  <a:cubicBezTo>
                    <a:pt x="28" y="13"/>
                    <a:pt x="23" y="8"/>
                    <a:pt x="18" y="8"/>
                  </a:cubicBezTo>
                  <a:close/>
                </a:path>
              </a:pathLst>
            </a:custGeom>
            <a:grpFill/>
            <a:ln>
              <a:noFill/>
            </a:ln>
          </p:spPr>
          <p:txBody>
            <a:bodyPr vert="horz" wrap="square" lIns="91440" tIns="45720" rIns="91440" bIns="45720" numCol="1" anchor="t" anchorCtr="0" compatLnSpc="1"/>
            <a:lstStyle/>
            <a:p>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33" name="Rectangle 30"/>
          <p:cNvSpPr/>
          <p:nvPr/>
        </p:nvSpPr>
        <p:spPr>
          <a:xfrm>
            <a:off x="7534275" y="2860040"/>
            <a:ext cx="2759075" cy="460375"/>
          </a:xfrm>
          <a:prstGeom prst="rect">
            <a:avLst/>
          </a:prstGeom>
        </p:spPr>
        <p:txBody>
          <a:bodyPr wrap="square">
            <a:spAutoFit/>
          </a:bodyPr>
          <a:lstStyle/>
          <a:p>
            <a:pPr lvl="0" defTabSz="914400">
              <a:defRPr/>
            </a:pPr>
            <a:r>
              <a:rPr lang="zh-CN" altLang="en-US" sz="24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（二）融资材料</a:t>
            </a:r>
            <a:endParaRPr lang="zh-CN" altLang="en-US" sz="24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5" name="Rectangle 30"/>
          <p:cNvSpPr/>
          <p:nvPr/>
        </p:nvSpPr>
        <p:spPr>
          <a:xfrm>
            <a:off x="1365885" y="2860040"/>
            <a:ext cx="2980055" cy="460375"/>
          </a:xfrm>
          <a:prstGeom prst="rect">
            <a:avLst/>
          </a:prstGeom>
        </p:spPr>
        <p:txBody>
          <a:bodyPr wrap="square">
            <a:spAutoFit/>
          </a:bodyPr>
          <a:lstStyle/>
          <a:p>
            <a:pPr lvl="0" algn="r" defTabSz="914400">
              <a:defRPr/>
            </a:pPr>
            <a:r>
              <a:rPr lang="zh-CN" altLang="en-US" sz="24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 （一）项目梳理</a:t>
            </a:r>
            <a:endParaRPr lang="zh-CN" altLang="en-US" sz="24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7" name="Rectangle 30"/>
          <p:cNvSpPr/>
          <p:nvPr/>
        </p:nvSpPr>
        <p:spPr>
          <a:xfrm>
            <a:off x="3897630" y="5031105"/>
            <a:ext cx="4098290" cy="460375"/>
          </a:xfrm>
          <a:prstGeom prst="rect">
            <a:avLst/>
          </a:prstGeom>
        </p:spPr>
        <p:txBody>
          <a:bodyPr wrap="square">
            <a:spAutoFit/>
          </a:bodyPr>
          <a:lstStyle/>
          <a:p>
            <a:pPr lvl="0" algn="ctr" defTabSz="914400">
              <a:defRPr/>
            </a:pPr>
            <a:r>
              <a:rPr lang="zh-CN" altLang="en-US" sz="24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rPr>
              <a:t>（三）合理的曝光</a:t>
            </a:r>
            <a:endParaRPr lang="zh-CN" altLang="en-US" sz="2400" b="1" dirty="0">
              <a:solidFill>
                <a:schemeClr val="tx1">
                  <a:lumMod val="75000"/>
                  <a:lumOff val="25000"/>
                </a:schemeClr>
              </a:soli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38" name="文本框 37"/>
          <p:cNvSpPr txBox="1"/>
          <p:nvPr/>
        </p:nvSpPr>
        <p:spPr>
          <a:xfrm>
            <a:off x="1088390" y="1313815"/>
            <a:ext cx="2540000" cy="368300"/>
          </a:xfrm>
          <a:prstGeom prst="rect">
            <a:avLst/>
          </a:prstGeom>
          <a:solidFill>
            <a:srgbClr val="1D9A78"/>
          </a:solidFill>
        </p:spPr>
        <p:txBody>
          <a:bodyPr wrap="square" rtlCol="0" anchor="t">
            <a:spAutoFit/>
          </a:bodyPr>
          <a:p>
            <a:pPr algn="ctr"/>
            <a:r>
              <a:rPr lang="zh-CN" altLang="en-US">
                <a:solidFill>
                  <a:schemeClr val="bg1"/>
                </a:solidFill>
                <a:latin typeface="冬青黑体简体中文 W6" panose="020B0600000000000000" charset="-122"/>
                <a:ea typeface="冬青黑体简体中文 W6" panose="020B0600000000000000" charset="-122"/>
              </a:rPr>
              <a:t>一、创业融资准备</a:t>
            </a:r>
            <a:endParaRPr lang="zh-CN" altLang="en-US">
              <a:solidFill>
                <a:schemeClr val="bg1"/>
              </a:solidFill>
              <a:latin typeface="冬青黑体简体中文 W6" panose="020B0600000000000000" charset="-122"/>
              <a:ea typeface="冬青黑体简体中文 W6" panose="020B06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1000"/>
                                        <p:tgtEl>
                                          <p:spTgt spid="35"/>
                                        </p:tgtEl>
                                      </p:cBhvr>
                                    </p:animEffect>
                                    <p:anim calcmode="lin" valueType="num">
                                      <p:cBhvr>
                                        <p:cTn id="13" dur="1000" fill="hold"/>
                                        <p:tgtEl>
                                          <p:spTgt spid="35"/>
                                        </p:tgtEl>
                                        <p:attrNameLst>
                                          <p:attrName>ppt_x</p:attrName>
                                        </p:attrNameLst>
                                      </p:cBhvr>
                                      <p:tavLst>
                                        <p:tav tm="0">
                                          <p:val>
                                            <p:strVal val="#ppt_x"/>
                                          </p:val>
                                        </p:tav>
                                        <p:tav tm="100000">
                                          <p:val>
                                            <p:strVal val="#ppt_x"/>
                                          </p:val>
                                        </p:tav>
                                      </p:tavLst>
                                    </p:anim>
                                    <p:anim calcmode="lin" valueType="num">
                                      <p:cBhvr>
                                        <p:cTn id="14" dur="1000" fill="hold"/>
                                        <p:tgtEl>
                                          <p:spTgt spid="3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1000"/>
                                        <p:tgtEl>
                                          <p:spTgt spid="37"/>
                                        </p:tgtEl>
                                      </p:cBhvr>
                                    </p:animEffect>
                                    <p:anim calcmode="lin" valueType="num">
                                      <p:cBhvr>
                                        <p:cTn id="18" dur="1000" fill="hold"/>
                                        <p:tgtEl>
                                          <p:spTgt spid="37"/>
                                        </p:tgtEl>
                                        <p:attrNameLst>
                                          <p:attrName>ppt_x</p:attrName>
                                        </p:attrNameLst>
                                      </p:cBhvr>
                                      <p:tavLst>
                                        <p:tav tm="0">
                                          <p:val>
                                            <p:strVal val="#ppt_x"/>
                                          </p:val>
                                        </p:tav>
                                        <p:tav tm="100000">
                                          <p:val>
                                            <p:strVal val="#ppt_x"/>
                                          </p:val>
                                        </p:tav>
                                      </p:tavLst>
                                    </p:anim>
                                    <p:anim calcmode="lin" valueType="num">
                                      <p:cBhvr>
                                        <p:cTn id="1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78980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创业融资准备</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3161031"/>
            <a:ext cx="10161905" cy="1337945"/>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融资是一个系统性的工作，在融资前，创业者有必要对企业或者项目进行规划和整理，就具体项目来分析融资方式流程、优缺点、成本、债权/ 股权分配、融资用途等，帮助创业者自身更加了解市场，有针对性地进行项目市场调研、前景优势分析、规划，理清创业思路。</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489902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（一）项目梳理</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78980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创业融资准备</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330133"/>
            <a:ext cx="10161905" cy="2999740"/>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1. 简短的项目简介</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项目简介一般包括以下几个内容。</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（1）你是一家怎样的公司或者一个怎样的项目。</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（2）你的核心团队有多强大。</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（3）描述你的产品和商业模式。</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（4）如果已有产品，核心数据表现如何。</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（5）如果暂无产品，目前要切入的市场成长空间如何。</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489902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（二）融资材料</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78980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创业融资准备</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330133"/>
            <a:ext cx="10161905" cy="2999740"/>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2. 完整的商业计划书</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（1）目标群体需求：详细论述项目的目标群体需求，分析细分市场和用户需求等，通过阅读这一部分，投资人可以估算出该项目产品的市场潜力、消费者需求量以及未来发展前景。</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（2）核心团队：在风投领域，团队是很多投资人是否投资的关键。在材料中要写明团队人员的教育背景、从业背景、分工等。</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（3）商业模式：公司怎么赚钱，解决了人们的什么问题，填补了什么市场空白。</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（4）财务指标：对于种子项目来说，需要列出经营成本以及销售预估等重要的财务数据；</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489902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（二）融资材料</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78980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创业融资准备</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121853"/>
            <a:ext cx="10161905" cy="3415030"/>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2. 完整的商业计划书</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（5）分析项目优势及竞争对手：说明目前市场上有多少团队在做同样的事情，相比你的竞争对手你做这件事有什么优势，你和他们有什么区别，或者核心竞争力是什么。</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（6）盈利模式：如果已经进行盈利，就清晰地阐述产品的盈利模式即可；如果暂时还没有，直接告诉投资人你的项目可以达到什么规模，能够支持你的盈利模式。</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（7）融资情况：需要多少钱，融资用途是什么，如债权或股权，出让多少股权等。融资并不是越多越好，而是适当最好。一般融到足够你未来18 个月所需的资金量就行了。另外，融资轮次较多时，切忌出让过多的股份，一般不超过20%。</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489902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（二）融资材料</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78980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创业融资准备</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745106"/>
            <a:ext cx="10161905" cy="2168525"/>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创业者在找投资人的同时，如何让投资人也找你，轻松获取到你的项目信息，这离不开曝光营销。大多数种子期、初创期项目的创业者由于缺乏人脉资源，没有过多的融资渠道，更没有媒体渠道，想要曝光项目有一定的难度。这一问题需要如何解决呢？</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lang="zh-CN" altLang="en-US">
                <a:latin typeface="微软雅黑" panose="020B0503020204020204" pitchFamily="34" charset="-122"/>
                <a:ea typeface="微软雅黑" panose="020B0503020204020204" pitchFamily="34" charset="-122"/>
                <a:cs typeface="微软雅黑" panose="020B0503020204020204" pitchFamily="34" charset="-122"/>
              </a:rPr>
              <a:t>其实，适当地接受媒体采访、报道，在相关平台投稿等都有助于进行项目推广，从而提高投资人的关注度。因此，合理的曝光帮助行业投资人找到自己也是融资的一个准备工作。</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489902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（三）合理的曝光</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2" name="文本框 17"/>
          <p:cNvSpPr txBox="1"/>
          <p:nvPr/>
        </p:nvSpPr>
        <p:spPr>
          <a:xfrm>
            <a:off x="1088390" y="381635"/>
            <a:ext cx="4008120"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二、创业融资渠道与方法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Freeform: Shape 3"/>
          <p:cNvSpPr/>
          <p:nvPr/>
        </p:nvSpPr>
        <p:spPr bwMode="auto">
          <a:xfrm>
            <a:off x="3691890" y="4807585"/>
            <a:ext cx="2404110" cy="63500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4"/>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（五）融资租赁</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5" name="Freeform: Shape 22"/>
          <p:cNvSpPr/>
          <p:nvPr/>
        </p:nvSpPr>
        <p:spPr>
          <a:xfrm>
            <a:off x="5786755" y="247777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 name="Freeform: Shape 23"/>
          <p:cNvSpPr/>
          <p:nvPr/>
        </p:nvSpPr>
        <p:spPr>
          <a:xfrm>
            <a:off x="5963920" y="2477770"/>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7" name="Freeform: Shape 24"/>
          <p:cNvSpPr/>
          <p:nvPr/>
        </p:nvSpPr>
        <p:spPr>
          <a:xfrm flipH="1">
            <a:off x="6227445" y="2477770"/>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0" name="Freeform: Shape 23"/>
          <p:cNvSpPr/>
          <p:nvPr/>
        </p:nvSpPr>
        <p:spPr>
          <a:xfrm>
            <a:off x="5959475" y="177228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1" name="Freeform: Shape 22"/>
          <p:cNvSpPr/>
          <p:nvPr/>
        </p:nvSpPr>
        <p:spPr>
          <a:xfrm>
            <a:off x="5784215" y="177863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2" name="Freeform: Shape 24"/>
          <p:cNvSpPr/>
          <p:nvPr/>
        </p:nvSpPr>
        <p:spPr>
          <a:xfrm flipH="1">
            <a:off x="6224905" y="176085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8" name="Freeform: Shape 19"/>
          <p:cNvSpPr/>
          <p:nvPr/>
        </p:nvSpPr>
        <p:spPr>
          <a:xfrm>
            <a:off x="5786755" y="31730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9" name="Freeform: Shape 20"/>
          <p:cNvSpPr/>
          <p:nvPr/>
        </p:nvSpPr>
        <p:spPr>
          <a:xfrm>
            <a:off x="5963920" y="317309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0" name="Freeform: Shape 21"/>
          <p:cNvSpPr/>
          <p:nvPr/>
        </p:nvSpPr>
        <p:spPr>
          <a:xfrm flipH="1">
            <a:off x="6227445" y="31730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1" name="Freeform: Shape 6"/>
          <p:cNvSpPr/>
          <p:nvPr/>
        </p:nvSpPr>
        <p:spPr>
          <a:xfrm>
            <a:off x="5785485" y="38715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2" name="Freeform: Shape 7"/>
          <p:cNvSpPr/>
          <p:nvPr/>
        </p:nvSpPr>
        <p:spPr>
          <a:xfrm>
            <a:off x="5962650" y="3871595"/>
            <a:ext cx="263525" cy="705485"/>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3" name="Freeform: Shape 8"/>
          <p:cNvSpPr/>
          <p:nvPr/>
        </p:nvSpPr>
        <p:spPr>
          <a:xfrm flipH="1">
            <a:off x="6226175" y="3871595"/>
            <a:ext cx="179705" cy="930910"/>
          </a:xfrm>
          <a:custGeom>
            <a:avLst/>
            <a:gdLst>
              <a:gd name="connsiteX0" fmla="*/ 303644 w 304800"/>
              <a:gd name="connsiteY0" fmla="*/ 0 h 1576759"/>
              <a:gd name="connsiteX1" fmla="*/ 304800 w 304800"/>
              <a:gd name="connsiteY1" fmla="*/ 0 h 1576759"/>
              <a:gd name="connsiteX2" fmla="*/ 304800 w 304800"/>
              <a:gd name="connsiteY2" fmla="*/ 1192125 h 1576759"/>
              <a:gd name="connsiteX3" fmla="*/ 0 w 304800"/>
              <a:gd name="connsiteY3" fmla="*/ 1576759 h 1576759"/>
              <a:gd name="connsiteX4" fmla="*/ 0 w 304800"/>
              <a:gd name="connsiteY4" fmla="*/ 375069 h 1576759"/>
              <a:gd name="connsiteX5" fmla="*/ 3947 w 304800"/>
              <a:gd name="connsiteY5" fmla="*/ 378196 h 157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00" h="1576759">
                <a:moveTo>
                  <a:pt x="303644" y="0"/>
                </a:moveTo>
                <a:lnTo>
                  <a:pt x="304800" y="0"/>
                </a:lnTo>
                <a:lnTo>
                  <a:pt x="304800" y="1192125"/>
                </a:lnTo>
                <a:lnTo>
                  <a:pt x="0" y="1576759"/>
                </a:lnTo>
                <a:lnTo>
                  <a:pt x="0" y="375069"/>
                </a:lnTo>
                <a:lnTo>
                  <a:pt x="3947" y="378196"/>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4" name="Group 9"/>
          <p:cNvGrpSpPr/>
          <p:nvPr/>
        </p:nvGrpSpPr>
        <p:grpSpPr>
          <a:xfrm rot="0">
            <a:off x="5962650" y="4566920"/>
            <a:ext cx="264160" cy="759460"/>
            <a:chOff x="4469832" y="3408828"/>
            <a:chExt cx="263878" cy="759478"/>
          </a:xfrm>
          <a:solidFill>
            <a:schemeClr val="accent4"/>
          </a:solidFill>
        </p:grpSpPr>
        <p:sp>
          <p:nvSpPr>
            <p:cNvPr id="27" name="Freeform: Shape 15"/>
            <p:cNvSpPr/>
            <p:nvPr/>
          </p:nvSpPr>
          <p:spPr>
            <a:xfrm>
              <a:off x="4470479" y="3408828"/>
              <a:ext cx="263231" cy="705227"/>
            </a:xfrm>
            <a:custGeom>
              <a:avLst/>
              <a:gdLst>
                <a:gd name="connsiteX0" fmla="*/ 0 w 445945"/>
                <a:gd name="connsiteY0" fmla="*/ 0 h 1194737"/>
                <a:gd name="connsiteX1" fmla="*/ 445945 w 445945"/>
                <a:gd name="connsiteY1" fmla="*/ 0 h 1194737"/>
                <a:gd name="connsiteX2" fmla="*/ 445945 w 445945"/>
                <a:gd name="connsiteY2" fmla="*/ 1194737 h 1194737"/>
                <a:gd name="connsiteX3" fmla="*/ 0 w 445945"/>
                <a:gd name="connsiteY3" fmla="*/ 1194737 h 1194737"/>
              </a:gdLst>
              <a:ahLst/>
              <a:cxnLst>
                <a:cxn ang="0">
                  <a:pos x="connsiteX0" y="connsiteY0"/>
                </a:cxn>
                <a:cxn ang="0">
                  <a:pos x="connsiteX1" y="connsiteY1"/>
                </a:cxn>
                <a:cxn ang="0">
                  <a:pos x="connsiteX2" y="connsiteY2"/>
                </a:cxn>
                <a:cxn ang="0">
                  <a:pos x="connsiteX3" y="connsiteY3"/>
                </a:cxn>
              </a:cxnLst>
              <a:rect l="l" t="t" r="r" b="b"/>
              <a:pathLst>
                <a:path w="445945" h="1194737">
                  <a:moveTo>
                    <a:pt x="0" y="0"/>
                  </a:moveTo>
                  <a:lnTo>
                    <a:pt x="445945" y="0"/>
                  </a:lnTo>
                  <a:lnTo>
                    <a:pt x="445945" y="1194737"/>
                  </a:lnTo>
                  <a:lnTo>
                    <a:pt x="0" y="119473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8" name="Freeform: Shape 16"/>
            <p:cNvSpPr/>
            <p:nvPr/>
          </p:nvSpPr>
          <p:spPr>
            <a:xfrm>
              <a:off x="4469832" y="4115863"/>
              <a:ext cx="263231" cy="52443"/>
            </a:xfrm>
            <a:custGeom>
              <a:avLst/>
              <a:gdLst>
                <a:gd name="connsiteX0" fmla="*/ 0 w 413533"/>
                <a:gd name="connsiteY0" fmla="*/ 0 h 82388"/>
                <a:gd name="connsiteX1" fmla="*/ 413533 w 413533"/>
                <a:gd name="connsiteY1" fmla="*/ 0 h 82388"/>
                <a:gd name="connsiteX2" fmla="*/ 410293 w 413533"/>
                <a:gd name="connsiteY2" fmla="*/ 4444 h 82388"/>
                <a:gd name="connsiteX3" fmla="*/ 206766 w 413533"/>
                <a:gd name="connsiteY3" fmla="*/ 82388 h 82388"/>
                <a:gd name="connsiteX4" fmla="*/ 3240 w 413533"/>
                <a:gd name="connsiteY4" fmla="*/ 4444 h 8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3533" h="82388">
                  <a:moveTo>
                    <a:pt x="0" y="0"/>
                  </a:moveTo>
                  <a:lnTo>
                    <a:pt x="413533" y="0"/>
                  </a:lnTo>
                  <a:lnTo>
                    <a:pt x="410293" y="4444"/>
                  </a:lnTo>
                  <a:cubicBezTo>
                    <a:pt x="358206" y="52602"/>
                    <a:pt x="286248" y="82388"/>
                    <a:pt x="206766" y="82388"/>
                  </a:cubicBezTo>
                  <a:cubicBezTo>
                    <a:pt x="127284" y="82388"/>
                    <a:pt x="55327" y="52602"/>
                    <a:pt x="3240" y="444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5" name="Freeform: Shape 10"/>
          <p:cNvSpPr/>
          <p:nvPr/>
        </p:nvSpPr>
        <p:spPr>
          <a:xfrm rot="20560681">
            <a:off x="5683250" y="461010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6" name="Freeform: Shape 11"/>
          <p:cNvSpPr/>
          <p:nvPr/>
        </p:nvSpPr>
        <p:spPr>
          <a:xfrm rot="1039318" flipH="1">
            <a:off x="6109970" y="4605020"/>
            <a:ext cx="399415" cy="720725"/>
          </a:xfrm>
          <a:custGeom>
            <a:avLst/>
            <a:gdLst>
              <a:gd name="connsiteX0" fmla="*/ 398565 w 399216"/>
              <a:gd name="connsiteY0" fmla="*/ 0 h 720509"/>
              <a:gd name="connsiteX1" fmla="*/ 399216 w 399216"/>
              <a:gd name="connsiteY1" fmla="*/ 203 h 720509"/>
              <a:gd name="connsiteX2" fmla="*/ 189700 w 399216"/>
              <a:gd name="connsiteY2" fmla="*/ 671975 h 720509"/>
              <a:gd name="connsiteX3" fmla="*/ 187218 w 399216"/>
              <a:gd name="connsiteY3" fmla="*/ 673667 h 720509"/>
              <a:gd name="connsiteX4" fmla="*/ 189945 w 399216"/>
              <a:gd name="connsiteY4" fmla="*/ 673667 h 720509"/>
              <a:gd name="connsiteX5" fmla="*/ 188471 w 399216"/>
              <a:gd name="connsiteY5" fmla="*/ 676194 h 720509"/>
              <a:gd name="connsiteX6" fmla="*/ 95893 w 399216"/>
              <a:gd name="connsiteY6" fmla="*/ 720509 h 720509"/>
              <a:gd name="connsiteX7" fmla="*/ 3316 w 399216"/>
              <a:gd name="connsiteY7" fmla="*/ 676194 h 720509"/>
              <a:gd name="connsiteX8" fmla="*/ 3158 w 399216"/>
              <a:gd name="connsiteY8" fmla="*/ 675923 h 720509"/>
              <a:gd name="connsiteX9" fmla="*/ 0 w 399216"/>
              <a:gd name="connsiteY9" fmla="*/ 675934 h 720509"/>
              <a:gd name="connsiteX10" fmla="*/ 161540 w 399216"/>
              <a:gd name="connsiteY10" fmla="*/ 157989 h 720509"/>
              <a:gd name="connsiteX11" fmla="*/ 163215 w 399216"/>
              <a:gd name="connsiteY11" fmla="*/ 160445 h 720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9216" h="720509">
                <a:moveTo>
                  <a:pt x="398565" y="0"/>
                </a:moveTo>
                <a:lnTo>
                  <a:pt x="399216" y="203"/>
                </a:lnTo>
                <a:lnTo>
                  <a:pt x="189700" y="671975"/>
                </a:lnTo>
                <a:lnTo>
                  <a:pt x="187218" y="673667"/>
                </a:lnTo>
                <a:lnTo>
                  <a:pt x="189945" y="673667"/>
                </a:lnTo>
                <a:lnTo>
                  <a:pt x="188471" y="676194"/>
                </a:lnTo>
                <a:cubicBezTo>
                  <a:pt x="164779" y="703574"/>
                  <a:pt x="132047" y="720509"/>
                  <a:pt x="95893" y="720509"/>
                </a:cubicBezTo>
                <a:cubicBezTo>
                  <a:pt x="59739" y="720509"/>
                  <a:pt x="27009" y="703574"/>
                  <a:pt x="3316" y="676194"/>
                </a:cubicBezTo>
                <a:lnTo>
                  <a:pt x="3158" y="675923"/>
                </a:lnTo>
                <a:lnTo>
                  <a:pt x="0" y="675934"/>
                </a:lnTo>
                <a:lnTo>
                  <a:pt x="161540" y="157989"/>
                </a:lnTo>
                <a:lnTo>
                  <a:pt x="163215" y="160445"/>
                </a:ln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nvGrpSpPr>
          <p:cNvPr id="17" name="Group 12"/>
          <p:cNvGrpSpPr/>
          <p:nvPr/>
        </p:nvGrpSpPr>
        <p:grpSpPr>
          <a:xfrm rot="0">
            <a:off x="5785485" y="5198745"/>
            <a:ext cx="612140" cy="244475"/>
            <a:chOff x="4292842" y="4040090"/>
            <a:chExt cx="612414" cy="244247"/>
          </a:xfrm>
        </p:grpSpPr>
        <p:sp>
          <p:nvSpPr>
            <p:cNvPr id="25" name="Oval 13"/>
            <p:cNvSpPr/>
            <p:nvPr/>
          </p:nvSpPr>
          <p:spPr>
            <a:xfrm>
              <a:off x="4292842" y="4040090"/>
              <a:ext cx="612414" cy="244247"/>
            </a:xfrm>
            <a:prstGeom prst="ellipse">
              <a:avLst/>
            </a:prstGeom>
            <a:solidFill>
              <a:srgbClr val="F2A1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6" name="Oval 14"/>
            <p:cNvSpPr/>
            <p:nvPr/>
          </p:nvSpPr>
          <p:spPr>
            <a:xfrm>
              <a:off x="4469832" y="4112952"/>
              <a:ext cx="277584" cy="11070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grpSp>
      <p:sp>
        <p:nvSpPr>
          <p:cNvPr id="18" name="Freeform: Shape 25"/>
          <p:cNvSpPr/>
          <p:nvPr/>
        </p:nvSpPr>
        <p:spPr bwMode="auto">
          <a:xfrm>
            <a:off x="3691890" y="2016125"/>
            <a:ext cx="209486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6">
              <a:lumMod val="75000"/>
            </a:schemeClr>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（一）银行贷款</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19" name="Freeform: Shape 26"/>
          <p:cNvSpPr/>
          <p:nvPr/>
        </p:nvSpPr>
        <p:spPr bwMode="auto">
          <a:xfrm flipH="1">
            <a:off x="6404610" y="2715260"/>
            <a:ext cx="2119630"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1"/>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（二）风险投资</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0" name="Freeform: Shape 27"/>
          <p:cNvSpPr/>
          <p:nvPr/>
        </p:nvSpPr>
        <p:spPr bwMode="auto">
          <a:xfrm flipH="1">
            <a:off x="6404610" y="4136390"/>
            <a:ext cx="211899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3"/>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（四）创业融资宝</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1" name="TextBox 28"/>
          <p:cNvSpPr txBox="1"/>
          <p:nvPr/>
        </p:nvSpPr>
        <p:spPr>
          <a:xfrm>
            <a:off x="8578850" y="2718435"/>
            <a:ext cx="3465195" cy="690245"/>
          </a:xfrm>
          <a:prstGeom prst="rect">
            <a:avLst/>
          </a:prstGeom>
        </p:spPr>
        <p:txBody>
          <a:bodyPr vert="horz" wrap="square" lIns="0" tIns="0" rIns="0" bIns="0" anchor="ctr" anchorCtr="0">
            <a:noAutofit/>
          </a:bodyPr>
          <a:p>
            <a:pP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风险投资家虽然关心创业者手中的技术，但他们更关注创业企业的盈利模式和创业者本人。因此，“等闲之辈”很难获得风险投资家的青睐，只有像张朝阳、邵易波、梁建章那样的创业“枭雄”，才有机会接近那些金光闪闪的“钱袋子”。</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2" name="TextBox 33"/>
          <p:cNvSpPr txBox="1"/>
          <p:nvPr/>
        </p:nvSpPr>
        <p:spPr>
          <a:xfrm>
            <a:off x="8578850" y="4112260"/>
            <a:ext cx="3465195" cy="690245"/>
          </a:xfrm>
          <a:prstGeom prst="rect">
            <a:avLst/>
          </a:prstGeom>
        </p:spPr>
        <p:txBody>
          <a:bodyPr vert="horz" wrap="square" lIns="0" tIns="0" rIns="0" bIns="0" anchor="ctr" anchorCtr="0">
            <a:noAutofit/>
          </a:bodyPr>
          <a:p>
            <a:pP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创业融资宝，是指将创业者自有合法财产或在有关法规许可下将他人合法财产进行质（抵）押的形式，从而为其提供创业急需的开业资金、运转资金和经营资金。</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3" name="TextBox 34"/>
          <p:cNvSpPr txBox="1"/>
          <p:nvPr/>
        </p:nvSpPr>
        <p:spPr>
          <a:xfrm>
            <a:off x="339725" y="3390265"/>
            <a:ext cx="3296285" cy="690245"/>
          </a:xfrm>
          <a:prstGeom prst="rect">
            <a:avLst/>
          </a:prstGeom>
        </p:spPr>
        <p:txBody>
          <a:bodyPr vert="horz" wrap="square" lIns="0" tIns="0" rIns="0" bIns="0" anchor="ctr" anchorCtr="0">
            <a:noAutofit/>
          </a:bodyPr>
          <a:p>
            <a:pPr algn="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很多民间投资者在投资的时候总想控股，因此，容易与创业者发生一些矛盾。为避免矛盾，双方应把所有问题摆在桌面上谈，并清清楚楚地用书面形式表达出来。此外，对创业者来说，对民间资本进行调研，是融资前的“必修课”。</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24" name="TextBox 35"/>
          <p:cNvSpPr txBox="1"/>
          <p:nvPr/>
        </p:nvSpPr>
        <p:spPr>
          <a:xfrm>
            <a:off x="339725" y="4752340"/>
            <a:ext cx="3296920" cy="690245"/>
          </a:xfrm>
          <a:prstGeom prst="rect">
            <a:avLst/>
          </a:prstGeom>
        </p:spPr>
        <p:txBody>
          <a:bodyPr vert="horz" wrap="square" lIns="0" tIns="0" rIns="0" bIns="0" anchor="ctr" anchorCtr="0">
            <a:noAutofit/>
          </a:bodyPr>
          <a:p>
            <a:pPr algn="r">
              <a:lnSpc>
                <a:spcPct val="120000"/>
              </a:lnSpc>
            </a:pPr>
            <a:r>
              <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融资租赁是一种以融资为直接目的的信用方式，表面上看是借物，而实质上是借资，以租金的方式分期偿还。</a:t>
            </a:r>
            <a:endParaRPr lang="zh-CN" altLang="en-US" sz="1200" dirty="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3" name="Freeform: Shape 25"/>
          <p:cNvSpPr/>
          <p:nvPr/>
        </p:nvSpPr>
        <p:spPr bwMode="auto">
          <a:xfrm>
            <a:off x="3691890" y="3397885"/>
            <a:ext cx="2094865" cy="675640"/>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accent2"/>
          </a:solidFill>
          <a:ln>
            <a:noFill/>
          </a:ln>
        </p:spPr>
        <p:txBody>
          <a:bodyPr vert="horz" wrap="none" lIns="121920" tIns="60960" rIns="121920" bIns="60960" anchor="ctr" anchorCtr="0" compatLnSpc="1">
            <a:normAutofit/>
          </a:bodyPr>
          <a:p>
            <a:pPr algn="ctr"/>
            <a:r>
              <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rPr>
              <a:t>（三）民间资本</a:t>
            </a:r>
            <a:endParaRPr>
              <a:solidFill>
                <a:schemeClr val="bg1"/>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34" name="TextBox 34"/>
          <p:cNvSpPr txBox="1"/>
          <p:nvPr/>
        </p:nvSpPr>
        <p:spPr>
          <a:xfrm>
            <a:off x="339090" y="2009140"/>
            <a:ext cx="3296920" cy="690245"/>
          </a:xfrm>
          <a:prstGeom prst="rect">
            <a:avLst/>
          </a:prstGeom>
        </p:spPr>
        <p:txBody>
          <a:bodyPr vert="horz" wrap="square" lIns="0" tIns="0" rIns="0" bIns="0" anchor="ctr" anchorCtr="0">
            <a:noAutofit/>
          </a:bodyPr>
          <a:p>
            <a:pPr algn="r">
              <a:lnSpc>
                <a:spcPct val="120000"/>
              </a:lnSpc>
            </a:pPr>
            <a:r>
              <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银行贷款被誉为创业融资的“蓄水池”，由于银行财力雄厚，而且大多具有政府背景，因此在创业者中很有“群众基础”。</a:t>
            </a:r>
            <a:endParaRPr lang="zh-CN" altLang="en-US" sz="12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9"/>
          <p:cNvSpPr/>
          <p:nvPr/>
        </p:nvSpPr>
        <p:spPr bwMode="auto">
          <a:xfrm rot="10800000">
            <a:off x="3550508"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7" name="Freeform 9"/>
          <p:cNvSpPr/>
          <p:nvPr/>
        </p:nvSpPr>
        <p:spPr bwMode="auto">
          <a:xfrm>
            <a:off x="9554817" y="4268122"/>
            <a:ext cx="2637181" cy="2589877"/>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2" name="矩形 1"/>
          <p:cNvSpPr/>
          <p:nvPr/>
        </p:nvSpPr>
        <p:spPr>
          <a:xfrm>
            <a:off x="0" y="0"/>
            <a:ext cx="35505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24" name="组合 23"/>
          <p:cNvGrpSpPr/>
          <p:nvPr/>
        </p:nvGrpSpPr>
        <p:grpSpPr>
          <a:xfrm>
            <a:off x="10221595" y="1500505"/>
            <a:ext cx="1117600" cy="3860800"/>
            <a:chOff x="16029" y="2451"/>
            <a:chExt cx="1760" cy="6080"/>
          </a:xfrm>
        </p:grpSpPr>
        <p:sp>
          <p:nvSpPr>
            <p:cNvPr id="4" name="圆角矩形 3"/>
            <p:cNvSpPr/>
            <p:nvPr/>
          </p:nvSpPr>
          <p:spPr>
            <a:xfrm>
              <a:off x="16029" y="2451"/>
              <a:ext cx="1760" cy="6080"/>
            </a:xfrm>
            <a:prstGeom prst="roundRect">
              <a:avLst/>
            </a:prstGeom>
            <a:solidFill>
              <a:schemeClr val="bg1"/>
            </a:solidFill>
            <a:ln>
              <a:noFill/>
            </a:ln>
            <a:effectLst>
              <a:outerShdw blurRad="368300" dist="38100" dir="8100000" sx="108000" sy="108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5" name="文本框 4"/>
            <p:cNvSpPr txBox="1"/>
            <p:nvPr/>
          </p:nvSpPr>
          <p:spPr>
            <a:xfrm>
              <a:off x="16279" y="2718"/>
              <a:ext cx="1260" cy="5545"/>
            </a:xfrm>
            <a:prstGeom prst="rect">
              <a:avLst/>
            </a:prstGeom>
            <a:noFill/>
          </p:spPr>
          <p:txBody>
            <a:bodyPr vert="eaVert" wrap="square" rtlCol="0">
              <a:spAutoFit/>
            </a:bodyPr>
            <a:lstStyle/>
            <a:p>
              <a:pPr algn="ctr"/>
              <a:r>
                <a:rPr lang="en-US" altLang="zh-CN"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CONTENTS</a:t>
              </a:r>
              <a:endParaRPr lang="zh-CN" altLang="en-US" sz="4000" b="1"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grpSp>
        <p:nvGrpSpPr>
          <p:cNvPr id="39" name="组合 38"/>
          <p:cNvGrpSpPr/>
          <p:nvPr/>
        </p:nvGrpSpPr>
        <p:grpSpPr>
          <a:xfrm>
            <a:off x="4587875" y="429260"/>
            <a:ext cx="4540250" cy="881380"/>
            <a:chOff x="7225" y="676"/>
            <a:chExt cx="7150" cy="1388"/>
          </a:xfrm>
        </p:grpSpPr>
        <p:grpSp>
          <p:nvGrpSpPr>
            <p:cNvPr id="7" name="íślîḑê"/>
            <p:cNvGrpSpPr/>
            <p:nvPr/>
          </p:nvGrpSpPr>
          <p:grpSpPr>
            <a:xfrm rot="0">
              <a:off x="7225" y="676"/>
              <a:ext cx="7150" cy="1223"/>
              <a:chOff x="2034026" y="1655335"/>
              <a:chExt cx="3649631" cy="624349"/>
            </a:xfrm>
          </p:grpSpPr>
          <p:sp>
            <p:nvSpPr>
              <p:cNvPr id="21" name="ïş1îḓê"/>
              <p:cNvSpPr/>
              <p:nvPr/>
            </p:nvSpPr>
            <p:spPr>
              <a:xfrm>
                <a:off x="2034026" y="1655335"/>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07</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2" name="ïṣḷîḓe"/>
              <p:cNvSpPr/>
              <p:nvPr/>
            </p:nvSpPr>
            <p:spPr bwMode="auto">
              <a:xfrm>
                <a:off x="2763151" y="1795287"/>
                <a:ext cx="2920506"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创业机会与风险</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1" name="直接连接符 19"/>
            <p:cNvCxnSpPr/>
            <p:nvPr/>
          </p:nvCxnSpPr>
          <p:spPr>
            <a:xfrm>
              <a:off x="8857" y="2064"/>
              <a:ext cx="4755"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587875" y="1414780"/>
            <a:ext cx="5323205" cy="881380"/>
            <a:chOff x="7225" y="2228"/>
            <a:chExt cx="8383" cy="1388"/>
          </a:xfrm>
        </p:grpSpPr>
        <p:grpSp>
          <p:nvGrpSpPr>
            <p:cNvPr id="8" name="ïslidé"/>
            <p:cNvGrpSpPr/>
            <p:nvPr/>
          </p:nvGrpSpPr>
          <p:grpSpPr>
            <a:xfrm rot="0">
              <a:off x="7225" y="2228"/>
              <a:ext cx="8383" cy="1223"/>
              <a:chOff x="2034026" y="2490855"/>
              <a:chExt cx="4279269" cy="624349"/>
            </a:xfrm>
          </p:grpSpPr>
          <p:sp>
            <p:nvSpPr>
              <p:cNvPr id="19" name="išḻíḋê"/>
              <p:cNvSpPr/>
              <p:nvPr/>
            </p:nvSpPr>
            <p:spPr>
              <a:xfrm>
                <a:off x="2034026" y="2490855"/>
                <a:ext cx="624349" cy="624349"/>
              </a:xfrm>
              <a:prstGeom prst="ellipse">
                <a:avLst/>
              </a:prstGeom>
              <a:solidFill>
                <a:srgbClr val="1D9A7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08</a:t>
                </a:r>
                <a:endParaRPr lang="en-US" altLang="zh-CN" sz="24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0" name="ïSľíḑe"/>
              <p:cNvSpPr/>
              <p:nvPr/>
            </p:nvSpPr>
            <p:spPr bwMode="auto">
              <a:xfrm>
                <a:off x="2762977" y="2630734"/>
                <a:ext cx="3550318" cy="34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创业资源整合与融资</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2" name="直接连接符 20"/>
            <p:cNvCxnSpPr/>
            <p:nvPr/>
          </p:nvCxnSpPr>
          <p:spPr>
            <a:xfrm>
              <a:off x="8857" y="3616"/>
              <a:ext cx="477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587875" y="2400935"/>
            <a:ext cx="4494530" cy="881380"/>
            <a:chOff x="7225" y="3781"/>
            <a:chExt cx="7078" cy="1388"/>
          </a:xfrm>
        </p:grpSpPr>
        <p:grpSp>
          <p:nvGrpSpPr>
            <p:cNvPr id="9" name="ísļïďe"/>
            <p:cNvGrpSpPr/>
            <p:nvPr/>
          </p:nvGrpSpPr>
          <p:grpSpPr>
            <a:xfrm rot="0">
              <a:off x="7225" y="3781"/>
              <a:ext cx="7078" cy="1223"/>
              <a:chOff x="2034026" y="3326376"/>
              <a:chExt cx="3612919" cy="624349"/>
            </a:xfrm>
          </p:grpSpPr>
          <p:sp>
            <p:nvSpPr>
              <p:cNvPr id="17"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09</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8"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商业模式设计</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13" name="直接连接符 21"/>
            <p:cNvCxnSpPr/>
            <p:nvPr/>
          </p:nvCxnSpPr>
          <p:spPr>
            <a:xfrm>
              <a:off x="8857" y="5169"/>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MH_Others_1"/>
          <p:cNvSpPr txBox="1"/>
          <p:nvPr>
            <p:custDataLst>
              <p:tags r:id="rId1"/>
            </p:custDataLst>
          </p:nvPr>
        </p:nvSpPr>
        <p:spPr>
          <a:xfrm>
            <a:off x="700179" y="2982026"/>
            <a:ext cx="2150150" cy="923290"/>
          </a:xfrm>
          <a:prstGeom prst="rect">
            <a:avLst/>
          </a:prstGeom>
          <a:noFill/>
        </p:spPr>
        <p:txBody>
          <a:bodyPr wrap="square" lIns="108000" tIns="0" rIns="0" bIns="0" rtlCol="0" anchor="ctr" anchorCtr="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rPr>
              <a:t>目录</a:t>
            </a:r>
            <a:endParaRPr kumimoji="0" lang="zh-CN" altLang="en-US" sz="6000" b="1" i="0" u="none" strike="noStrike" kern="1200" cap="none" spc="600" normalizeH="0" baseline="0" noProof="0" dirty="0">
              <a:ln>
                <a:noFill/>
              </a:ln>
              <a:solidFill>
                <a:schemeClr val="bg1"/>
              </a:solidFill>
              <a:uLnTx/>
              <a:uFillTx/>
              <a:latin typeface="思源黑体" panose="020B0500000000000000" pitchFamily="34" charset="-122"/>
              <a:ea typeface="思源黑体" panose="020B0500000000000000" pitchFamily="34" charset="-122"/>
              <a:cs typeface="微软雅黑" panose="020B0503020204020204" pitchFamily="34" charset="-122"/>
              <a:sym typeface="思源黑体" panose="020B0500000000000000" pitchFamily="34" charset="-122"/>
            </a:endParaRPr>
          </a:p>
        </p:txBody>
      </p:sp>
      <p:grpSp>
        <p:nvGrpSpPr>
          <p:cNvPr id="40" name="组合 39"/>
          <p:cNvGrpSpPr/>
          <p:nvPr/>
        </p:nvGrpSpPr>
        <p:grpSpPr>
          <a:xfrm>
            <a:off x="4587875" y="3386455"/>
            <a:ext cx="4469130" cy="881380"/>
            <a:chOff x="7225" y="5333"/>
            <a:chExt cx="7038" cy="1388"/>
          </a:xfrm>
        </p:grpSpPr>
        <p:sp>
          <p:nvSpPr>
            <p:cNvPr id="15" name="ïṡlïḓè"/>
            <p:cNvSpPr/>
            <p:nvPr/>
          </p:nvSpPr>
          <p:spPr>
            <a:xfrm>
              <a:off x="7225" y="5333"/>
              <a:ext cx="1223" cy="1223"/>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10</a:t>
              </a:r>
              <a:endParaRPr lang="en-US" altLang="zh-CN" sz="2400" dirty="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isļíḋe"/>
            <p:cNvSpPr/>
            <p:nvPr/>
          </p:nvSpPr>
          <p:spPr bwMode="auto">
            <a:xfrm>
              <a:off x="8653" y="5607"/>
              <a:ext cx="5610" cy="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创业计划书</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4" name="直接连接符 22"/>
            <p:cNvCxnSpPr/>
            <p:nvPr/>
          </p:nvCxnSpPr>
          <p:spPr>
            <a:xfrm>
              <a:off x="8857" y="6721"/>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4587875" y="4361180"/>
            <a:ext cx="4494530" cy="881380"/>
            <a:chOff x="7225" y="6868"/>
            <a:chExt cx="7078" cy="1388"/>
          </a:xfrm>
        </p:grpSpPr>
        <p:grpSp>
          <p:nvGrpSpPr>
            <p:cNvPr id="25" name="ísļïďe"/>
            <p:cNvGrpSpPr/>
            <p:nvPr/>
          </p:nvGrpSpPr>
          <p:grpSpPr>
            <a:xfrm rot="0">
              <a:off x="7225" y="6868"/>
              <a:ext cx="7078" cy="1223"/>
              <a:chOff x="2034026" y="3326376"/>
              <a:chExt cx="3612919" cy="624349"/>
            </a:xfrm>
          </p:grpSpPr>
          <p:sp>
            <p:nvSpPr>
              <p:cNvPr id="28" name="íšḻídè"/>
              <p:cNvSpPr/>
              <p:nvPr/>
            </p:nvSpPr>
            <p:spPr>
              <a:xfrm>
                <a:off x="2034026" y="3326376"/>
                <a:ext cx="624349" cy="624349"/>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rPr>
                  <a:t>11</a:t>
                </a:r>
                <a:endParaRPr lang="en-US" altLang="zh-CN" sz="2400">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9" name="îśļïḑè"/>
              <p:cNvSpPr/>
              <p:nvPr/>
            </p:nvSpPr>
            <p:spPr bwMode="auto">
              <a:xfrm>
                <a:off x="2763151" y="3466328"/>
                <a:ext cx="2883794" cy="344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rPr>
                  <a:t>创办新企业</a:t>
                </a:r>
                <a:endParaRPr lang="zh-CN" altLang="en-US" sz="2400" spc="12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cxnSp>
          <p:nvCxnSpPr>
            <p:cNvPr id="33" name="直接连接符 21"/>
            <p:cNvCxnSpPr/>
            <p:nvPr/>
          </p:nvCxnSpPr>
          <p:spPr>
            <a:xfrm>
              <a:off x="8857" y="8256"/>
              <a:ext cx="4787"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14:presetBounceEnd="80000">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14:bounceEnd="80000">
                                          <p:cBhvr additive="base">
                                            <p:cTn id="17" dur="500" fill="hold"/>
                                            <p:tgtEl>
                                              <p:spTgt spid="26"/>
                                            </p:tgtEl>
                                            <p:attrNameLst>
                                              <p:attrName>ppt_x</p:attrName>
                                            </p:attrNameLst>
                                          </p:cBhvr>
                                          <p:tavLst>
                                            <p:tav tm="0">
                                              <p:val>
                                                <p:strVal val="1+#ppt_w/2"/>
                                              </p:val>
                                            </p:tav>
                                            <p:tav tm="100000">
                                              <p:val>
                                                <p:strVal val="#ppt_x"/>
                                              </p:val>
                                            </p:tav>
                                          </p:tavLst>
                                        </p:anim>
                                        <p:anim calcmode="lin" valueType="num" p14:bounceEnd="80000">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strVal val="#ppt_w*0.70"/>
                                              </p:val>
                                            </p:tav>
                                            <p:tav tm="100000">
                                              <p:val>
                                                <p:strVal val="#ppt_w"/>
                                              </p:val>
                                            </p:tav>
                                          </p:tavLst>
                                        </p:anim>
                                        <p:anim calcmode="lin" valueType="num">
                                          <p:cBhvr>
                                            <p:cTn id="8" dur="1000" fill="hold"/>
                                            <p:tgtEl>
                                              <p:spTgt spid="23"/>
                                            </p:tgtEl>
                                            <p:attrNameLst>
                                              <p:attrName>ppt_h</p:attrName>
                                            </p:attrNameLst>
                                          </p:cBhvr>
                                          <p:tavLst>
                                            <p:tav tm="0">
                                              <p:val>
                                                <p:strVal val="#ppt_h"/>
                                              </p:val>
                                            </p:tav>
                                            <p:tav tm="100000">
                                              <p:val>
                                                <p:strVal val="#ppt_h"/>
                                              </p:val>
                                            </p:tav>
                                          </p:tavLst>
                                        </p:anim>
                                        <p:animEffect transition="in" filter="fade">
                                          <p:cBhvr>
                                            <p:cTn id="9" dur="10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2" presetClass="entr" presetSubtype="6" fill="hold" grpId="0"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2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7"/>
          <p:cNvSpPr txBox="1"/>
          <p:nvPr/>
        </p:nvSpPr>
        <p:spPr>
          <a:xfrm>
            <a:off x="1094105" y="404495"/>
            <a:ext cx="418846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三、创业融资的测算</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Picture Placeholder 2"/>
          <p:cNvSpPr txBox="1"/>
          <p:nvPr/>
        </p:nvSpPr>
        <p:spPr>
          <a:xfrm>
            <a:off x="7036872" y="1214372"/>
            <a:ext cx="2901172" cy="1919756"/>
          </a:xfrm>
          <a:custGeom>
            <a:avLst/>
            <a:gdLst>
              <a:gd name="connsiteX0" fmla="*/ 0 w 2927525"/>
              <a:gd name="connsiteY0" fmla="*/ 0 h 2244435"/>
              <a:gd name="connsiteX1" fmla="*/ 2927525 w 2927525"/>
              <a:gd name="connsiteY1" fmla="*/ 0 h 2244435"/>
              <a:gd name="connsiteX2" fmla="*/ 2927525 w 2927525"/>
              <a:gd name="connsiteY2" fmla="*/ 2244435 h 2244435"/>
              <a:gd name="connsiteX3" fmla="*/ 0 w 2927525"/>
              <a:gd name="connsiteY3" fmla="*/ 2244435 h 2244435"/>
            </a:gdLst>
            <a:ahLst/>
            <a:cxnLst>
              <a:cxn ang="0">
                <a:pos x="connsiteX0" y="connsiteY0"/>
              </a:cxn>
              <a:cxn ang="0">
                <a:pos x="connsiteX1" y="connsiteY1"/>
              </a:cxn>
              <a:cxn ang="0">
                <a:pos x="connsiteX2" y="connsiteY2"/>
              </a:cxn>
              <a:cxn ang="0">
                <a:pos x="connsiteX3" y="connsiteY3"/>
              </a:cxn>
            </a:cxnLst>
            <a:rect l="l" t="t" r="r" b="b"/>
            <a:pathLst>
              <a:path w="2927525" h="2244435">
                <a:moveTo>
                  <a:pt x="0" y="0"/>
                </a:moveTo>
                <a:lnTo>
                  <a:pt x="2927525" y="0"/>
                </a:lnTo>
                <a:lnTo>
                  <a:pt x="2927525" y="2244435"/>
                </a:lnTo>
                <a:lnTo>
                  <a:pt x="0" y="2244435"/>
                </a:lnTo>
                <a:close/>
              </a:path>
            </a:pathLst>
          </a:custGeom>
          <a:blipFill>
            <a:blip r:embed="rId1"/>
            <a:stretch>
              <a:fillRect l="-408" r="-408"/>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Picture Placeholder 4"/>
          <p:cNvSpPr txBox="1"/>
          <p:nvPr/>
        </p:nvSpPr>
        <p:spPr>
          <a:xfrm>
            <a:off x="7028133" y="3134128"/>
            <a:ext cx="2909911" cy="2415635"/>
          </a:xfrm>
          <a:custGeom>
            <a:avLst/>
            <a:gdLst>
              <a:gd name="connsiteX0" fmla="*/ 0 w 2927525"/>
              <a:gd name="connsiteY0" fmla="*/ 0 h 3429000"/>
              <a:gd name="connsiteX1" fmla="*/ 2927525 w 2927525"/>
              <a:gd name="connsiteY1" fmla="*/ 0 h 3429000"/>
              <a:gd name="connsiteX2" fmla="*/ 2927525 w 2927525"/>
              <a:gd name="connsiteY2" fmla="*/ 3429000 h 3429000"/>
              <a:gd name="connsiteX3" fmla="*/ 0 w 2927525"/>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927525" h="3429000">
                <a:moveTo>
                  <a:pt x="0" y="0"/>
                </a:moveTo>
                <a:lnTo>
                  <a:pt x="2927525" y="0"/>
                </a:lnTo>
                <a:lnTo>
                  <a:pt x="2927525" y="3429000"/>
                </a:lnTo>
                <a:lnTo>
                  <a:pt x="0" y="3429000"/>
                </a:lnTo>
                <a:close/>
              </a:path>
            </a:pathLst>
          </a:custGeom>
          <a:blipFill>
            <a:blip r:embed="rId2"/>
            <a:stretch>
              <a:fillRect l="-11899" r="-11899"/>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4" name="Group 9"/>
          <p:cNvGrpSpPr/>
          <p:nvPr/>
        </p:nvGrpSpPr>
        <p:grpSpPr>
          <a:xfrm>
            <a:off x="1391920" y="5029200"/>
            <a:ext cx="1269365" cy="383540"/>
            <a:chOff x="12808681" y="9666312"/>
            <a:chExt cx="5068776" cy="1080120"/>
          </a:xfrm>
        </p:grpSpPr>
        <p:sp>
          <p:nvSpPr>
            <p:cNvPr id="5" name="Rounded Rectangle 10"/>
            <p:cNvSpPr/>
            <p:nvPr/>
          </p:nvSpPr>
          <p:spPr>
            <a:xfrm>
              <a:off x="12808681" y="9666312"/>
              <a:ext cx="5068776" cy="1080120"/>
            </a:xfrm>
            <a:prstGeom prst="roundRect">
              <a:avLst>
                <a:gd name="adj" fmla="val 50000"/>
              </a:avLst>
            </a:prstGeom>
            <a:solidFill>
              <a:schemeClr val="accent1"/>
            </a:solidFill>
            <a:ln>
              <a:noFill/>
            </a:ln>
            <a:effectLst>
              <a:outerShdw blurRad="495300" sx="111000" sy="111000" algn="ctr"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6" name="Freeform 166"/>
            <p:cNvSpPr/>
            <p:nvPr/>
          </p:nvSpPr>
          <p:spPr bwMode="auto">
            <a:xfrm>
              <a:off x="16797337" y="10013844"/>
              <a:ext cx="207931" cy="385057"/>
            </a:xfrm>
            <a:custGeom>
              <a:avLst/>
              <a:gdLst>
                <a:gd name="T0" fmla="*/ 6 w 187"/>
                <a:gd name="T1" fmla="*/ 321 h 346"/>
                <a:gd name="T2" fmla="*/ 6 w 187"/>
                <a:gd name="T3" fmla="*/ 341 h 346"/>
                <a:gd name="T4" fmla="*/ 25 w 187"/>
                <a:gd name="T5" fmla="*/ 341 h 346"/>
                <a:gd name="T6" fmla="*/ 182 w 187"/>
                <a:gd name="T7" fmla="*/ 183 h 346"/>
                <a:gd name="T8" fmla="*/ 182 w 187"/>
                <a:gd name="T9" fmla="*/ 163 h 346"/>
                <a:gd name="T10" fmla="*/ 25 w 187"/>
                <a:gd name="T11" fmla="*/ 5 h 346"/>
                <a:gd name="T12" fmla="*/ 6 w 187"/>
                <a:gd name="T13" fmla="*/ 5 h 346"/>
                <a:gd name="T14" fmla="*/ 6 w 187"/>
                <a:gd name="T15" fmla="*/ 25 h 346"/>
                <a:gd name="T16" fmla="*/ 149 w 187"/>
                <a:gd name="T17" fmla="*/ 173 h 346"/>
                <a:gd name="T18" fmla="*/ 6 w 187"/>
                <a:gd name="T19" fmla="*/ 3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346">
                  <a:moveTo>
                    <a:pt x="6" y="321"/>
                  </a:moveTo>
                  <a:cubicBezTo>
                    <a:pt x="0" y="327"/>
                    <a:pt x="0" y="335"/>
                    <a:pt x="6" y="341"/>
                  </a:cubicBezTo>
                  <a:cubicBezTo>
                    <a:pt x="11" y="346"/>
                    <a:pt x="20" y="346"/>
                    <a:pt x="25" y="341"/>
                  </a:cubicBezTo>
                  <a:cubicBezTo>
                    <a:pt x="182" y="183"/>
                    <a:pt x="182" y="183"/>
                    <a:pt x="182" y="183"/>
                  </a:cubicBezTo>
                  <a:cubicBezTo>
                    <a:pt x="187" y="177"/>
                    <a:pt x="187" y="169"/>
                    <a:pt x="182" y="163"/>
                  </a:cubicBezTo>
                  <a:cubicBezTo>
                    <a:pt x="25" y="5"/>
                    <a:pt x="25" y="5"/>
                    <a:pt x="25" y="5"/>
                  </a:cubicBezTo>
                  <a:cubicBezTo>
                    <a:pt x="20" y="0"/>
                    <a:pt x="11" y="0"/>
                    <a:pt x="6" y="5"/>
                  </a:cubicBezTo>
                  <a:cubicBezTo>
                    <a:pt x="0" y="10"/>
                    <a:pt x="0" y="19"/>
                    <a:pt x="6" y="25"/>
                  </a:cubicBezTo>
                  <a:cubicBezTo>
                    <a:pt x="149" y="173"/>
                    <a:pt x="149" y="173"/>
                    <a:pt x="149" y="173"/>
                  </a:cubicBezTo>
                  <a:lnTo>
                    <a:pt x="6" y="321"/>
                  </a:lnTo>
                  <a:close/>
                </a:path>
              </a:pathLst>
            </a:custGeom>
            <a:solidFill>
              <a:schemeClr val="bg1"/>
            </a:solidFill>
            <a:ln>
              <a:solidFill>
                <a:schemeClr val="bg1"/>
              </a:solidFill>
            </a:ln>
          </p:spPr>
          <p:txBody>
            <a:bodyPr vert="horz" wrap="square" lIns="45720" tIns="22860" rIns="45720" bIns="22860" numCol="1" anchor="t" anchorCtr="0" compatLnSpc="1"/>
            <a:lstStyle/>
            <a:p>
              <a:endParaRPr lang="en-AU" sz="700" dirty="0">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7" name="TextBox 7"/>
          <p:cNvSpPr txBox="1"/>
          <p:nvPr/>
        </p:nvSpPr>
        <p:spPr>
          <a:xfrm>
            <a:off x="1391920" y="1758950"/>
            <a:ext cx="4283075" cy="829945"/>
          </a:xfrm>
          <a:prstGeom prst="rect">
            <a:avLst/>
          </a:prstGeom>
          <a:noFill/>
        </p:spPr>
        <p:txBody>
          <a:bodyPr wrap="square" rtlCol="0">
            <a:spAutoFit/>
          </a:bodyPr>
          <a:lstStyle/>
          <a:p>
            <a:pPr algn="l"/>
            <a:r>
              <a:rPr lang="zh-CN" altLang="en-US" sz="1600" dirty="0">
                <a:latin typeface="思源黑体" panose="020B0500000000000000" pitchFamily="34" charset="-122"/>
                <a:ea typeface="思源黑体" panose="020B0500000000000000" pitchFamily="34" charset="-122"/>
                <a:sym typeface="思源黑体" panose="020B0500000000000000" pitchFamily="34" charset="-122"/>
              </a:rPr>
              <a:t>创业企业资金通常是关键的问题，融资是每个企业所必需的。那么，如何对自己对企业进行估值需要考虑以下因素。</a:t>
            </a:r>
            <a:endParaRPr lang="zh-CN" altLang="en-US" sz="1600"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24"/>
          <p:cNvSpPr txBox="1"/>
          <p:nvPr/>
        </p:nvSpPr>
        <p:spPr>
          <a:xfrm>
            <a:off x="1541780" y="2984500"/>
            <a:ext cx="4704080" cy="1336675"/>
          </a:xfrm>
          <a:prstGeom prst="rect">
            <a:avLst/>
          </a:prstGeom>
          <a:noFill/>
        </p:spPr>
        <p:txBody>
          <a:bodyPr wrap="square" lIns="91423" tIns="45712" rIns="91423" bIns="45712" rtlCol="0">
            <a:spAutoFit/>
          </a:bodyPr>
          <a:lstStyle/>
          <a:p>
            <a:pPr lvl="0" defTabSz="1217930">
              <a:lnSpc>
                <a:spcPct val="150000"/>
              </a:lnSpc>
              <a:defRPr/>
            </a:pP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（一）估值时考虑的因素</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defTabSz="1217930">
              <a:lnSpc>
                <a:spcPct val="150000"/>
              </a:lnSpc>
              <a:defRPr/>
            </a:pP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（二）具体的估值方法</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defTabSz="1217930">
              <a:lnSpc>
                <a:spcPct val="150000"/>
              </a:lnSpc>
              <a:defRPr/>
            </a:pP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（三）初创企业估值范围及投资人占股比例</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78980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（二）具体的估值方法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1937068"/>
            <a:ext cx="10161905" cy="3784600"/>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博克斯法是由美国人博克斯首创的，他把初创企业所做出的一些成果用金额度量。对于初创期的企业进行价值评估，典型做法是对所投企业根据下面的公式来估值：</a:t>
            </a:r>
            <a:endParaRPr sz="1600">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一个好的创意100 万元</a:t>
            </a:r>
            <a:endParaRPr sz="1600">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一个好的盈利模式100 万元</a:t>
            </a:r>
            <a:endParaRPr sz="1600">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优秀的管理团队100 万～200 万元</a:t>
            </a:r>
            <a:endParaRPr sz="1600">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优秀的董事会100 万元</a:t>
            </a:r>
            <a:endParaRPr sz="1600">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巨大的产品前景100 万元</a:t>
            </a:r>
            <a:endParaRPr sz="1600">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加起来，一家初创企业的价值为100 万～600 万元。</a:t>
            </a:r>
            <a:endParaRPr sz="1600">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这种方法的好处是将初创企业的价值与各种无形资产的联系清楚地展现出来，比较简单易行，通过这种方法得出的企业价值一般比较合理。</a:t>
            </a:r>
            <a:endParaRPr sz="16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693356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1. 博克斯法</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78980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（二）具体的估值方法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675891"/>
            <a:ext cx="10161905" cy="2306955"/>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风险投资家专用评估法好处在于如果对企业未来价值估算准确，对企业的评估就很准确，但这只是如果。这种方法的不足之处是比较复杂，需要较多时间。具体做法如下。</a:t>
            </a:r>
            <a:endParaRPr sz="1600">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（1）用倍数法估算出企业未来一段时间的价值，如5 年后价值2500 万。</a:t>
            </a:r>
            <a:endParaRPr sz="1600">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（2）决定你的年投资收益率，算出你的投资在相应年份的价值。如你要求50% 的收益率，投资了10 万，5 年后的终值就是75.9 万元。</a:t>
            </a:r>
            <a:endParaRPr sz="1600">
              <a:latin typeface="微软雅黑" panose="020B0503020204020204" pitchFamily="34" charset="-122"/>
              <a:ea typeface="微软雅黑" panose="020B0503020204020204" pitchFamily="34" charset="-122"/>
              <a:cs typeface="微软雅黑" panose="020B0503020204020204" pitchFamily="34" charset="-122"/>
            </a:endParaRPr>
          </a:p>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（3）现在用你投资的终值除以企业5 年后的价值就得到你所应该拥有的企业的股份，即75.9÷2500=3%。</a:t>
            </a:r>
            <a:endParaRPr sz="16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693356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2. 风险投资家专用评估法</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Rectangle 48"/>
          <p:cNvSpPr/>
          <p:nvPr/>
        </p:nvSpPr>
        <p:spPr bwMode="auto">
          <a:xfrm>
            <a:off x="0" y="1805940"/>
            <a:ext cx="12192000" cy="4046855"/>
          </a:xfrm>
          <a:prstGeom prst="rect">
            <a:avLst/>
          </a:prstGeom>
          <a:solidFill>
            <a:schemeClr val="tx2">
              <a:lumMod val="20000"/>
              <a:lumOff val="80000"/>
              <a:alpha val="40000"/>
            </a:schemeClr>
          </a:soli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sz="2400">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
        <p:nvSpPr>
          <p:cNvPr id="66" name="文本框 17"/>
          <p:cNvSpPr txBox="1"/>
          <p:nvPr/>
        </p:nvSpPr>
        <p:spPr>
          <a:xfrm>
            <a:off x="1088390" y="381635"/>
            <a:ext cx="478980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（二）具体的估值方法</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文本框 1"/>
          <p:cNvSpPr txBox="1"/>
          <p:nvPr/>
        </p:nvSpPr>
        <p:spPr>
          <a:xfrm>
            <a:off x="1088390" y="2860358"/>
            <a:ext cx="10161905" cy="1938020"/>
          </a:xfrm>
          <a:prstGeom prst="rect">
            <a:avLst/>
          </a:prstGeom>
          <a:noFill/>
        </p:spPr>
        <p:txBody>
          <a:bodyPr wrap="square" rtlCol="0" anchor="ctr" anchorCtr="0">
            <a:spAutoFit/>
          </a:bodyPr>
          <a:p>
            <a:pPr indent="0" algn="just">
              <a:lnSpc>
                <a:spcPct val="150000"/>
              </a:lnSpc>
              <a:spcBef>
                <a:spcPts val="0"/>
              </a:spcBef>
              <a:spcAft>
                <a:spcPts val="0"/>
              </a:spcAft>
              <a:buFont typeface="BatangChe" panose="02030609000101010101" charset="-127"/>
              <a:buNone/>
            </a:pPr>
            <a:r>
              <a:rPr sz="1600">
                <a:latin typeface="微软雅黑" panose="020B0503020204020204" pitchFamily="34" charset="-122"/>
                <a:ea typeface="微软雅黑" panose="020B0503020204020204" pitchFamily="34" charset="-122"/>
                <a:cs typeface="微软雅黑" panose="020B0503020204020204" pitchFamily="34" charset="-122"/>
              </a:rPr>
              <a:t>风险因素汇总估算法也是美国一种常用的估值方法。它需要考虑到一系列影响企业价值的因素，所以这不是一个单一元素估值方法。这种方法促使投资人将12 种风险考虑进去，包括：管理风险、企业现在的发展阶段、政治风险、制造风险、销售风险、融资风险、竞争风险、技术风险、诉讼风险、国际风险、声誉风险以及可能的退出渠道。在考虑时，分别根据每个风险的不同程度打分，分为：+2，+1，0，-1，-2（数值越大表明风险越低）。得出的总数乘以25 万美元，再加上企业所在地区的平均交易前估值，就得出该初创企业的估值了。</a:t>
            </a:r>
            <a:endParaRPr sz="16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1088390" y="1328420"/>
            <a:ext cx="6933565" cy="368300"/>
          </a:xfrm>
          <a:prstGeom prst="rect">
            <a:avLst/>
          </a:prstGeom>
          <a:noFill/>
        </p:spPr>
        <p:txBody>
          <a:bodyPr wrap="square" rtlCol="0" anchor="t">
            <a:spAutoFit/>
          </a:bodyPr>
          <a:p>
            <a:r>
              <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rPr>
              <a:t>3. 风险因素汇总估算法</a:t>
            </a:r>
            <a:endParaRPr lang="zh-CN" altLang="en-US" b="1">
              <a:solidFill>
                <a:schemeClr val="bg1">
                  <a:lumMod val="50000"/>
                </a:schemeClr>
              </a:solidFill>
              <a:latin typeface="字魂59号-创粗黑" panose="00000500000000000000" pitchFamily="2" charset="-122"/>
              <a:ea typeface="字魂59号-创粗黑" panose="00000500000000000000" pitchFamily="2" charset="-122"/>
              <a:sym typeface="字魂59号-创粗黑" panose="00000500000000000000"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17"/>
          <p:cNvSpPr txBox="1"/>
          <p:nvPr/>
        </p:nvSpPr>
        <p:spPr>
          <a:xfrm>
            <a:off x="1088390" y="381635"/>
            <a:ext cx="6327775"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（三）初创企业估值范围及投资人占股比例</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0" name="Rectangle 29"/>
          <p:cNvSpPr/>
          <p:nvPr/>
        </p:nvSpPr>
        <p:spPr>
          <a:xfrm>
            <a:off x="927735" y="1149985"/>
            <a:ext cx="10335895" cy="4048125"/>
          </a:xfrm>
          <a:prstGeom prst="rect">
            <a:avLst/>
          </a:prstGeom>
        </p:spPr>
        <p:txBody>
          <a:bodyPr wrap="square">
            <a:spAutoFit/>
          </a:bodyPr>
          <a:lstStyle/>
          <a:p>
            <a:pPr lvl="0" indent="457200" algn="just" fontAlgn="auto">
              <a:lnSpc>
                <a:spcPct val="130000"/>
              </a:lnSpc>
              <a:spcBef>
                <a:spcPts val="0"/>
              </a:spcBef>
              <a:spcAft>
                <a:spcPts val="0"/>
              </a:spcAft>
              <a:defRPr/>
              <a:extLst>
                <a:ext uri="{35155182-B16C-46BC-9424-99874614C6A1}">
                  <wpsdc:indentchars xmlns:wpsdc="http://www.wps.cn/officeDocument/2017/drawingmlCustomData" val="200" checksum="59296752"/>
                </a:ext>
              </a:extLst>
            </a:pP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天使投资家投资的传统企业的价值一般为200 万～500 万，这是有合理性的。如果创业者对企业估值低于200 万，那么或者是其经验不够丰富，或者企业没有多大发展前景；如果企业估值高于500 万，那么由500 万元上限法可知，天使投资家对其投资不划算。</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indent="457200" algn="just" fontAlgn="auto">
              <a:lnSpc>
                <a:spcPct val="130000"/>
              </a:lnSpc>
              <a:spcBef>
                <a:spcPts val="0"/>
              </a:spcBef>
              <a:spcAft>
                <a:spcPts val="0"/>
              </a:spcAft>
              <a:defRPr/>
              <a:extLst>
                <a:ext uri="{35155182-B16C-46BC-9424-99874614C6A1}">
                  <wpsdc:indentchars xmlns:wpsdc="http://www.wps.cn/officeDocument/2017/drawingmlCustomData" val="200" checksum="59296752"/>
                </a:ext>
              </a:extLst>
            </a:pP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但互联网企业发展迅速，更有可能迅速公开上市，在对互联网企业进行评估时，天使投资家不能局限于传统的评估方法，否则会丧失良好的投资机会。考虑到互联网企业的价值起伏大的特点，即对初创期的企业价值评估范围由传统的200 万～500 万元，增加到200 万～1000 万元，现在许多天使投资家把上限提到2000 万。</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lvl="0" indent="457200" algn="just" fontAlgn="auto">
              <a:lnSpc>
                <a:spcPct val="130000"/>
              </a:lnSpc>
              <a:spcBef>
                <a:spcPts val="0"/>
              </a:spcBef>
              <a:spcAft>
                <a:spcPts val="0"/>
              </a:spcAft>
              <a:defRPr/>
              <a:extLst>
                <a:ext uri="{35155182-B16C-46BC-9424-99874614C6A1}">
                  <wpsdc:indentchars xmlns:wpsdc="http://www.wps.cn/officeDocument/2017/drawingmlCustomData" val="200" checksum="59296752"/>
                </a:ext>
              </a:extLst>
            </a:pPr>
            <a:r>
              <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创业者需要弄清楚要给投资者多少股权。但股权无论如何不可能超过50%，因为这将使创始人失去动力。同样，它也不能是40%，因为这样留给下一轮投资者的空间就很小了。如果创业者得到一大笔种子资金，30% 将是合理的。一般来说，相对小额投资，创业者可以给出5%～20% 的股权，具体比例取决于估值。</a:t>
            </a:r>
            <a:endParaRPr lang="zh-CN" altLang="en-US"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5475817" y="3175"/>
            <a:ext cx="6716183" cy="6854825"/>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Freeform 9"/>
          <p:cNvSpPr/>
          <p:nvPr/>
        </p:nvSpPr>
        <p:spPr bwMode="auto">
          <a:xfrm>
            <a:off x="8905461" y="3630414"/>
            <a:ext cx="3286538" cy="3227586"/>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7" name="文本框 9"/>
          <p:cNvSpPr txBox="1"/>
          <p:nvPr/>
        </p:nvSpPr>
        <p:spPr>
          <a:xfrm>
            <a:off x="-765979" y="2908947"/>
            <a:ext cx="2436860" cy="2646878"/>
          </a:xfrm>
          <a:prstGeom prst="rect">
            <a:avLst/>
          </a:prstGeom>
          <a:noFill/>
        </p:spPr>
        <p:txBody>
          <a:bodyPr wrap="square" rtlCol="0">
            <a:spAutoFit/>
          </a:bodyPr>
          <a:lstStyle/>
          <a:p>
            <a:r>
              <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rPr>
              <a:t>“</a:t>
            </a:r>
            <a:endParaRPr lang="zh-CN" altLang="en-US" sz="16600" dirty="0">
              <a:gradFill>
                <a:gsLst>
                  <a:gs pos="0">
                    <a:schemeClr val="accent1"/>
                  </a:gs>
                  <a:gs pos="43000">
                    <a:schemeClr val="accent2"/>
                  </a:gs>
                </a:gsLst>
                <a:lin ang="10800000" scaled="1"/>
              </a:gradFill>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8" name="半闭框 6"/>
          <p:cNvSpPr/>
          <p:nvPr/>
        </p:nvSpPr>
        <p:spPr>
          <a:xfrm rot="5400000">
            <a:off x="7642979" y="1662031"/>
            <a:ext cx="809804" cy="776251"/>
          </a:xfrm>
          <a:prstGeom prst="halfFrame">
            <a:avLst>
              <a:gd name="adj1" fmla="val 5058"/>
              <a:gd name="adj2" fmla="val 44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PA-矩形 3"/>
          <p:cNvSpPr/>
          <p:nvPr>
            <p:custDataLst>
              <p:tags r:id="rId1"/>
            </p:custDataLst>
          </p:nvPr>
        </p:nvSpPr>
        <p:spPr>
          <a:xfrm>
            <a:off x="1969584" y="2291585"/>
            <a:ext cx="5690172" cy="1015663"/>
          </a:xfrm>
          <a:prstGeom prst="rect">
            <a:avLst/>
          </a:prstGeom>
        </p:spPr>
        <p:txBody>
          <a:bodyPr wrap="square">
            <a:spAutoFit/>
          </a:bodyPr>
          <a:lstStyle/>
          <a:p>
            <a:pPr algn="dist"/>
            <a:r>
              <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rPr>
              <a:t>谢谢观看</a:t>
            </a:r>
            <a:endParaRPr lang="zh-CN" altLang="en-US" sz="6000" dirty="0">
              <a:solidFill>
                <a:schemeClr val="tx1">
                  <a:lumMod val="75000"/>
                  <a:lumOff val="25000"/>
                </a:schemeClr>
              </a:solidFill>
              <a:latin typeface="字魂35号-经典雅黑" panose="02000000000000000000" pitchFamily="2" charset="-122"/>
              <a:ea typeface="字魂35号-经典雅黑" panose="02000000000000000000" pitchFamily="2" charset="-122"/>
              <a:sym typeface="思源黑体" panose="020B0500000000000000" pitchFamily="34" charset="-122"/>
            </a:endParaRPr>
          </a:p>
        </p:txBody>
      </p:sp>
      <p:sp>
        <p:nvSpPr>
          <p:cNvPr id="10" name="PA-文本框 6"/>
          <p:cNvSpPr txBox="1"/>
          <p:nvPr>
            <p:custDataLst>
              <p:tags r:id="rId2"/>
            </p:custDataLst>
          </p:nvPr>
        </p:nvSpPr>
        <p:spPr>
          <a:xfrm>
            <a:off x="2010484" y="3368804"/>
            <a:ext cx="6537168" cy="584775"/>
          </a:xfrm>
          <a:prstGeom prst="rect">
            <a:avLst/>
          </a:prstGeom>
          <a:solidFill>
            <a:schemeClr val="tx1">
              <a:alpha val="0"/>
            </a:schemeClr>
          </a:solidFill>
          <a:effectLst/>
        </p:spPr>
        <p:txBody>
          <a:bodyPr wrap="square" rtlCol="0">
            <a:spAutoFit/>
          </a:bodyPr>
          <a:lstStyle>
            <a:defPPr>
              <a:defRPr lang="zh-CN"/>
            </a:defPPr>
            <a:lvl1pPr>
              <a:defRPr sz="4800">
                <a:solidFill>
                  <a:schemeClr val="bg1"/>
                </a:solidFill>
                <a:latin typeface="思源黑体 CN Heavy" panose="020B0A00000000000000" pitchFamily="34" charset="-122"/>
                <a:ea typeface="思源黑体 CN Heavy" panose="020B0A00000000000000" pitchFamily="34" charset="-122"/>
              </a:defRPr>
            </a:lvl1pPr>
          </a:lstStyle>
          <a:p>
            <a:r>
              <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POWERPOINT TEMPLATE</a:t>
            </a:r>
            <a:endParaRPr lang="en-US" altLang="zh-CN" sz="3200" spc="3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2" name="矩形 41"/>
          <p:cNvSpPr/>
          <p:nvPr/>
        </p:nvSpPr>
        <p:spPr>
          <a:xfrm>
            <a:off x="2010484" y="4232386"/>
            <a:ext cx="5039672" cy="922020"/>
          </a:xfrm>
          <a:prstGeom prst="rect">
            <a:avLst/>
          </a:prstGeom>
        </p:spPr>
        <p:txBody>
          <a:bodyPr wrap="square">
            <a:spAutoFit/>
          </a:bodyPr>
          <a:lstStyle/>
          <a:p>
            <a:pPr lvl="0" defTabSz="914400">
              <a:lnSpc>
                <a:spcPct val="150000"/>
              </a:lnSpc>
              <a:defRPr/>
            </a:pPr>
            <a:r>
              <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本书主要特色有：教材框架结构新颖，章节清晰易于理解，案例展现形式多样且较为丰富，让教与学在具备很强的参与性和实践性的同时，也增加了本书的可读性。</a:t>
            </a:r>
            <a:endParaRPr lang="zh-CN" altLang="en-US" sz="12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14:presetBounceEnd="80000">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14:bounceEnd="80000">
                                          <p:cBhvr additive="base">
                                            <p:cTn id="10" dur="500" fill="hold"/>
                                            <p:tgtEl>
                                              <p:spTgt spid="2"/>
                                            </p:tgtEl>
                                            <p:attrNameLst>
                                              <p:attrName>ppt_x</p:attrName>
                                            </p:attrNameLst>
                                          </p:cBhvr>
                                          <p:tavLst>
                                            <p:tav tm="0">
                                              <p:val>
                                                <p:strVal val="1+#ppt_w/2"/>
                                              </p:val>
                                            </p:tav>
                                            <p:tav tm="100000">
                                              <p:val>
                                                <p:strVal val="#ppt_x"/>
                                              </p:val>
                                            </p:tav>
                                          </p:tavLst>
                                        </p:anim>
                                        <p:anim calcmode="lin" valueType="num" p14:bounceEnd="80000">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6" fill="hold" grpId="0"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47" presetClass="entr" presetSubtype="0" fill="hold" grpId="0" nodeType="withEffect">
                                      <p:stCondLst>
                                        <p:cond delay="11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16" presetClass="entr" presetSubtype="37" fill="hold" grpId="0" nodeType="withEffect">
                                      <p:stCondLst>
                                        <p:cond delay="2000"/>
                                      </p:stCondLst>
                                      <p:childTnLst>
                                        <p:set>
                                          <p:cBhvr>
                                            <p:cTn id="23" dur="1" fill="hold">
                                              <p:stCondLst>
                                                <p:cond delay="0"/>
                                              </p:stCondLst>
                                            </p:cTn>
                                            <p:tgtEl>
                                              <p:spTgt spid="10"/>
                                            </p:tgtEl>
                                            <p:attrNameLst>
                                              <p:attrName>style.visibility</p:attrName>
                                            </p:attrNameLst>
                                          </p:cBhvr>
                                          <p:to>
                                            <p:strVal val="visible"/>
                                          </p:to>
                                        </p:set>
                                        <p:animEffect transition="in" filter="barn(outVertical)">
                                          <p:cBhvr>
                                            <p:cTn id="24" dur="500"/>
                                            <p:tgtEl>
                                              <p:spTgt spid="1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randombar(horizontal)">
                                          <p:cBhvr>
                                            <p:cTn id="2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p:bldP spid="9" grpId="0"/>
          <p:bldP spid="10" grpId="0" animBg="1"/>
          <p:bldP spid="12"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5821045"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第八章　创业资源整合与融资</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034540"/>
            <a:ext cx="5334000" cy="521970"/>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牛根生创业整合资源案例分析</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2556510"/>
            <a:ext cx="6768000" cy="27292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没有任何资源，难道就不能做事情，不能创业吗？就不能赚大钱吗？我们不能被眼前的困难吓倒了，要明白一个道理，资源是可以整合的，没有工厂，可以借别人的工厂生产，没有品牌，就先做别人的品牌，然后积累了一定基础后，做自己的品牌，同时也可以整合其他品牌资源。比如说，怕上火就喝王老吉，你就说，上火就喝“降火王”，当别人喝王老吉的时候，同时也想到你。基本上企业的任何资源都可以整合。</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现在这个时代，靠一个企业独立经营，单打独斗，力量是十分有限的，一定要整合各方面的资源才能把一个企业做大。</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牛根生是这方面的牛人，牛根生刚开始只是伊利的一个洗碗工，凭着自己的勤奋和聪明做到生产部门的总经理。后来被伊利以各种原因辞职了，但是他那个时候都40多岁了，去北京找工作，人家嫌弃他年纪大。没有办法又回到呼和浩特，邀请原来伊利的几个同事，一起出来创业，人有了，但是现在面临的是，没有奶源，没有工厂，没有品牌，每一项都是致命的。</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5821045"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第八章　创业资源整合与融资</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034540"/>
            <a:ext cx="5334000" cy="521970"/>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牛根生创业整合资源案例分析</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2556510"/>
            <a:ext cx="6768000" cy="272923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牛根生开始整合资源了，通过人脉关系找到哈尔滨一家乳制品公司，这家公司设备都是新的，但是生产的乳制品质量有问题，同时营销渠道这一块又没有打通，所以产品一直滞销，牛根生马上找到这家公司的老板说：“你来帮我们生产，我们这边都是伊利技术高层，帮忙技术把关，牛奶的销售铺货我们也承包了。”这位老板一听，马上答应下来。而且他们几个一起出来创业的伙伴也有落脚的地方，解决了生存的问题。</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a:p>
            <a:pPr algn="just"/>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第二个问题，没有品牌怎么办？在乳制品这个行业，没有品牌很难销售，因为品牌代表着安全可靠。借势，整合，打出口号：“蒙牛甘居第二，向老大哥伊利学习”，口号一出，让伊利情何以堪，却又哭笑不得。一个不知名的名牌马上挤进全国前列。牛根生不只是盯着伊利，而是把自己和内蒙古的几个知名品牌联系起来，说：“伊利、鄂尔多斯、宁城老窖、蒙牛为内蒙古喝彩！”因为前三个都是内蒙古的驰名商标，自己放在最后，给人感觉就是内蒙古的第四品牌。牛根生整合品牌资源，迅速让蒙牛没有花一分钱就成为知名的品牌。</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9"/>
          <p:cNvSpPr/>
          <p:nvPr/>
        </p:nvSpPr>
        <p:spPr bwMode="auto">
          <a:xfrm>
            <a:off x="5935844" y="472698"/>
            <a:ext cx="6256156" cy="6385302"/>
          </a:xfrm>
          <a:custGeom>
            <a:avLst/>
            <a:gdLst>
              <a:gd name="T0" fmla="*/ 1295 w 1295"/>
              <a:gd name="T1" fmla="*/ 1062 h 1062"/>
              <a:gd name="T2" fmla="*/ 1295 w 1295"/>
              <a:gd name="T3" fmla="*/ 0 h 1062"/>
              <a:gd name="T4" fmla="*/ 1081 w 1295"/>
              <a:gd name="T5" fmla="*/ 163 h 1062"/>
              <a:gd name="T6" fmla="*/ 878 w 1295"/>
              <a:gd name="T7" fmla="*/ 281 h 1062"/>
              <a:gd name="T8" fmla="*/ 641 w 1295"/>
              <a:gd name="T9" fmla="*/ 438 h 1062"/>
              <a:gd name="T10" fmla="*/ 274 w 1295"/>
              <a:gd name="T11" fmla="*/ 590 h 1062"/>
              <a:gd name="T12" fmla="*/ 45 w 1295"/>
              <a:gd name="T13" fmla="*/ 979 h 1062"/>
              <a:gd name="T14" fmla="*/ 0 w 1295"/>
              <a:gd name="T15" fmla="*/ 1062 h 1062"/>
              <a:gd name="T16" fmla="*/ 1295 w 1295"/>
              <a:gd name="T17" fmla="*/ 1062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5" h="1062">
                <a:moveTo>
                  <a:pt x="1295" y="1062"/>
                </a:moveTo>
                <a:cubicBezTo>
                  <a:pt x="1295" y="0"/>
                  <a:pt x="1295" y="0"/>
                  <a:pt x="1295" y="0"/>
                </a:cubicBezTo>
                <a:cubicBezTo>
                  <a:pt x="1176" y="15"/>
                  <a:pt x="1104" y="111"/>
                  <a:pt x="1081" y="163"/>
                </a:cubicBezTo>
                <a:cubicBezTo>
                  <a:pt x="1045" y="243"/>
                  <a:pt x="985" y="294"/>
                  <a:pt x="878" y="281"/>
                </a:cubicBezTo>
                <a:cubicBezTo>
                  <a:pt x="771" y="268"/>
                  <a:pt x="707" y="299"/>
                  <a:pt x="641" y="438"/>
                </a:cubicBezTo>
                <a:cubicBezTo>
                  <a:pt x="582" y="560"/>
                  <a:pt x="520" y="531"/>
                  <a:pt x="274" y="590"/>
                </a:cubicBezTo>
                <a:cubicBezTo>
                  <a:pt x="28" y="649"/>
                  <a:pt x="96" y="812"/>
                  <a:pt x="45" y="979"/>
                </a:cubicBezTo>
                <a:cubicBezTo>
                  <a:pt x="35" y="1011"/>
                  <a:pt x="19" y="1038"/>
                  <a:pt x="0" y="1062"/>
                </a:cubicBezTo>
                <a:lnTo>
                  <a:pt x="1295" y="1062"/>
                </a:lnTo>
                <a:close/>
              </a:path>
            </a:pathLst>
          </a:custGeom>
          <a:solidFill>
            <a:schemeClr val="bg1">
              <a:lumMod val="95000"/>
              <a:alpha val="75000"/>
            </a:schemeClr>
          </a:solidFill>
          <a:ln>
            <a:noFill/>
          </a:ln>
        </p:spPr>
        <p:txBody>
          <a:bodyPr vert="horz" wrap="square" lIns="91440" tIns="45720" rIns="91440" bIns="45720" numCol="1" anchor="t" anchorCtr="0" compatLnSpc="1"/>
          <a:lstStyle/>
          <a:p>
            <a:endParaRPr 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矩形 13"/>
          <p:cNvSpPr/>
          <p:nvPr/>
        </p:nvSpPr>
        <p:spPr>
          <a:xfrm>
            <a:off x="0" y="1815548"/>
            <a:ext cx="12192000" cy="3783496"/>
          </a:xfrm>
          <a:prstGeom prst="rect">
            <a:avLst/>
          </a:prstGeom>
          <a:blipFill>
            <a:blip r:embed="rId1"/>
            <a:stretch>
              <a:fillRect t="-57242" b="-5724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矩形 12"/>
          <p:cNvSpPr/>
          <p:nvPr/>
        </p:nvSpPr>
        <p:spPr>
          <a:xfrm>
            <a:off x="0" y="1815548"/>
            <a:ext cx="12192000" cy="3783496"/>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 name="椭圆 5"/>
          <p:cNvSpPr/>
          <p:nvPr/>
        </p:nvSpPr>
        <p:spPr>
          <a:xfrm>
            <a:off x="452451" y="426058"/>
            <a:ext cx="551745" cy="551745"/>
          </a:xfrm>
          <a:prstGeom prst="ellipse">
            <a:avLst/>
          </a:prstGeom>
          <a:gradFill flip="none" rotWithShape="1">
            <a:gsLst>
              <a:gs pos="0">
                <a:schemeClr val="accent1"/>
              </a:gs>
              <a:gs pos="100000">
                <a:schemeClr val="accent2"/>
              </a:gs>
            </a:gsLst>
            <a:lin ang="10800000" scaled="1"/>
            <a:tileRect/>
          </a:gra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0" bIns="45720" numCol="1" spcCol="0" rtlCol="0" fromWordArt="0" anchor="ctr" anchorCtr="0" forceAA="0" compatLnSpc="1">
            <a:noAutofit/>
          </a:bodyPr>
          <a:lstStyle/>
          <a:p>
            <a:pPr algn="r" defTabSz="914400"/>
            <a:endParaRPr lang="zh-CN" altLang="en-US" sz="1400" b="1">
              <a:latin typeface="思源黑体" panose="020B0500000000000000" pitchFamily="34" charset="-122"/>
              <a:ea typeface="思源黑体" panose="020B0500000000000000" pitchFamily="34" charset="-122"/>
              <a:cs typeface="Open Sans" charset="0"/>
              <a:sym typeface="思源黑体" panose="020B0500000000000000" pitchFamily="34" charset="-122"/>
            </a:endParaRPr>
          </a:p>
        </p:txBody>
      </p:sp>
      <p:sp>
        <p:nvSpPr>
          <p:cNvPr id="5" name="TextBox 7"/>
          <p:cNvSpPr txBox="1"/>
          <p:nvPr/>
        </p:nvSpPr>
        <p:spPr>
          <a:xfrm>
            <a:off x="1357981" y="472698"/>
            <a:ext cx="5821045" cy="521970"/>
          </a:xfrm>
          <a:prstGeom prst="rect">
            <a:avLst/>
          </a:prstGeom>
          <a:noFill/>
        </p:spPr>
        <p:txBody>
          <a:bodyPr wrap="none" rtlCol="0">
            <a:spAutoFit/>
          </a:bodyPr>
          <a:lstStyle/>
          <a:p>
            <a:pPr algn="l"/>
            <a:r>
              <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rPr>
              <a:t>第八章　创业资源整合与融资</a:t>
            </a:r>
            <a:endParaRPr lang="zh-CN" sz="2800" b="1" spc="600" dirty="0">
              <a:solidFill>
                <a:schemeClr val="accent1"/>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2" name="Group 11"/>
          <p:cNvGrpSpPr/>
          <p:nvPr/>
        </p:nvGrpSpPr>
        <p:grpSpPr>
          <a:xfrm>
            <a:off x="1838036" y="2611830"/>
            <a:ext cx="2381772" cy="2190932"/>
            <a:chOff x="1470701" y="1821913"/>
            <a:chExt cx="3820826" cy="3607097"/>
          </a:xfrm>
        </p:grpSpPr>
        <p:sp>
          <p:nvSpPr>
            <p:cNvPr id="8" name="矩形 1"/>
            <p:cNvSpPr/>
            <p:nvPr/>
          </p:nvSpPr>
          <p:spPr>
            <a:xfrm>
              <a:off x="1470701" y="1821913"/>
              <a:ext cx="3820826" cy="3607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矩形 3"/>
            <p:cNvSpPr/>
            <p:nvPr/>
          </p:nvSpPr>
          <p:spPr>
            <a:xfrm>
              <a:off x="1470701" y="4952492"/>
              <a:ext cx="1339401" cy="4765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0" name="矩形 4"/>
            <p:cNvSpPr/>
            <p:nvPr/>
          </p:nvSpPr>
          <p:spPr>
            <a:xfrm>
              <a:off x="2810101" y="4952492"/>
              <a:ext cx="1566931" cy="4765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文本框 15"/>
            <p:cNvSpPr txBox="1"/>
            <p:nvPr/>
          </p:nvSpPr>
          <p:spPr>
            <a:xfrm>
              <a:off x="2019199" y="2450755"/>
              <a:ext cx="2723828" cy="19738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案例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rPr>
                <a:t>小故事</a:t>
              </a:r>
              <a:endParaRPr kumimoji="0" lang="en-US" altLang="zh-CN" sz="3600" b="0" i="0" u="none" strike="noStrike" kern="0" cap="none" spc="0" normalizeH="0" baseline="0" noProof="0" dirty="0">
                <a:ln>
                  <a:noFill/>
                </a:ln>
                <a:solidFill>
                  <a:schemeClr val="accent1"/>
                </a:solidFill>
                <a:effectLst/>
                <a:uLnTx/>
                <a:uFillTx/>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4" name="文本框 17"/>
          <p:cNvSpPr txBox="1"/>
          <p:nvPr/>
        </p:nvSpPr>
        <p:spPr>
          <a:xfrm>
            <a:off x="4857750" y="2034540"/>
            <a:ext cx="5334000" cy="521970"/>
          </a:xfrm>
          <a:prstGeom prst="rect">
            <a:avLst/>
          </a:prstGeom>
          <a:noFill/>
        </p:spPr>
        <p:txBody>
          <a:bodyPr wrap="square" rtlCol="0">
            <a:spAutoFit/>
          </a:bodyPr>
          <a:lstStyle/>
          <a:p>
            <a:r>
              <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牛根生创业整合资源案例分析</a:t>
            </a:r>
            <a:endParaRPr lang="zh-CN" altLang="en-US" sz="28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PA-文本框 9"/>
          <p:cNvSpPr txBox="1"/>
          <p:nvPr>
            <p:custDataLst>
              <p:tags r:id="rId2"/>
            </p:custDataLst>
          </p:nvPr>
        </p:nvSpPr>
        <p:spPr>
          <a:xfrm>
            <a:off x="4857750" y="2556510"/>
            <a:ext cx="6768000" cy="1290320"/>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just"/>
            <a:r>
              <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rPr>
              <a:t>第三个问题，没有奶源怎么解决，自己去买牛去养，第一个牛很贵，也没有那么多人员去照顾，蒙牛整合了三方面的资源，第一个农户，第二个农村信用社，第三个是奶站的资源。用信用社的借钱给奶农，蒙牛担保，而且蒙牛承诺包销路。奶牛生产出来的由奶站接受，蒙牛又找到奶站。蒙牛定时把信用社的钱还了，把利润又给了奶农，趁机喊出一个口号：“一年养10 头牛，过的日子比蒙牛的老板还牛”。</a:t>
            </a:r>
            <a:endParaRPr lang="zh-CN" altLang="en-US" dirty="0">
              <a:solidFill>
                <a:schemeClr val="bg1">
                  <a:lumMod val="9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14:presetBounceEnd="80000">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14:bounceEnd="8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80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2" presetClass="entr" presetSubtype="1" fill="hold" grpId="0" nodeType="withEffect">
                                      <p:stCondLst>
                                        <p:cond delay="100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7"/>
          <p:cNvSpPr txBox="1"/>
          <p:nvPr/>
        </p:nvSpPr>
        <p:spPr>
          <a:xfrm>
            <a:off x="1094105" y="410845"/>
            <a:ext cx="4188460" cy="368300"/>
          </a:xfrm>
          <a:prstGeom prst="rect">
            <a:avLst/>
          </a:prstGeom>
          <a:noFill/>
        </p:spPr>
        <p:txBody>
          <a:bodyPr wrap="square" rtlCol="0">
            <a:spAutoFit/>
          </a:bodyPr>
          <a:lstStyle/>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第一节　认识创业资源</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2" name="Picture Placeholder 2"/>
          <p:cNvSpPr txBox="1"/>
          <p:nvPr/>
        </p:nvSpPr>
        <p:spPr>
          <a:xfrm>
            <a:off x="7036872" y="1214372"/>
            <a:ext cx="2901172" cy="1919756"/>
          </a:xfrm>
          <a:custGeom>
            <a:avLst/>
            <a:gdLst>
              <a:gd name="connsiteX0" fmla="*/ 0 w 2927525"/>
              <a:gd name="connsiteY0" fmla="*/ 0 h 2244435"/>
              <a:gd name="connsiteX1" fmla="*/ 2927525 w 2927525"/>
              <a:gd name="connsiteY1" fmla="*/ 0 h 2244435"/>
              <a:gd name="connsiteX2" fmla="*/ 2927525 w 2927525"/>
              <a:gd name="connsiteY2" fmla="*/ 2244435 h 2244435"/>
              <a:gd name="connsiteX3" fmla="*/ 0 w 2927525"/>
              <a:gd name="connsiteY3" fmla="*/ 2244435 h 2244435"/>
            </a:gdLst>
            <a:ahLst/>
            <a:cxnLst>
              <a:cxn ang="0">
                <a:pos x="connsiteX0" y="connsiteY0"/>
              </a:cxn>
              <a:cxn ang="0">
                <a:pos x="connsiteX1" y="connsiteY1"/>
              </a:cxn>
              <a:cxn ang="0">
                <a:pos x="connsiteX2" y="connsiteY2"/>
              </a:cxn>
              <a:cxn ang="0">
                <a:pos x="connsiteX3" y="connsiteY3"/>
              </a:cxn>
            </a:cxnLst>
            <a:rect l="l" t="t" r="r" b="b"/>
            <a:pathLst>
              <a:path w="2927525" h="2244435">
                <a:moveTo>
                  <a:pt x="0" y="0"/>
                </a:moveTo>
                <a:lnTo>
                  <a:pt x="2927525" y="0"/>
                </a:lnTo>
                <a:lnTo>
                  <a:pt x="2927525" y="2244435"/>
                </a:lnTo>
                <a:lnTo>
                  <a:pt x="0" y="2244435"/>
                </a:lnTo>
                <a:close/>
              </a:path>
            </a:pathLst>
          </a:custGeom>
          <a:blipFill>
            <a:blip r:embed="rId1"/>
            <a:stretch>
              <a:fillRect l="-408" r="-408"/>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 name="Picture Placeholder 4"/>
          <p:cNvSpPr txBox="1"/>
          <p:nvPr/>
        </p:nvSpPr>
        <p:spPr>
          <a:xfrm>
            <a:off x="7028133" y="3134128"/>
            <a:ext cx="2909911" cy="2415635"/>
          </a:xfrm>
          <a:custGeom>
            <a:avLst/>
            <a:gdLst>
              <a:gd name="connsiteX0" fmla="*/ 0 w 2927525"/>
              <a:gd name="connsiteY0" fmla="*/ 0 h 3429000"/>
              <a:gd name="connsiteX1" fmla="*/ 2927525 w 2927525"/>
              <a:gd name="connsiteY1" fmla="*/ 0 h 3429000"/>
              <a:gd name="connsiteX2" fmla="*/ 2927525 w 2927525"/>
              <a:gd name="connsiteY2" fmla="*/ 3429000 h 3429000"/>
              <a:gd name="connsiteX3" fmla="*/ 0 w 2927525"/>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2927525" h="3429000">
                <a:moveTo>
                  <a:pt x="0" y="0"/>
                </a:moveTo>
                <a:lnTo>
                  <a:pt x="2927525" y="0"/>
                </a:lnTo>
                <a:lnTo>
                  <a:pt x="2927525" y="3429000"/>
                </a:lnTo>
                <a:lnTo>
                  <a:pt x="0" y="3429000"/>
                </a:lnTo>
                <a:close/>
              </a:path>
            </a:pathLst>
          </a:custGeom>
          <a:blipFill>
            <a:blip r:embed="rId2"/>
            <a:stretch>
              <a:fillRect l="-11899" r="-11899"/>
            </a:stretch>
          </a:blipFill>
        </p:spPr>
        <p:txBody>
          <a:bodyPr/>
          <a:lstStyle/>
          <a:p>
            <a:endParaRPr lang="zh-CN" alt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9" name="TextBox 24"/>
          <p:cNvSpPr txBox="1"/>
          <p:nvPr/>
        </p:nvSpPr>
        <p:spPr>
          <a:xfrm>
            <a:off x="887730" y="1736090"/>
            <a:ext cx="5812155" cy="3609340"/>
          </a:xfrm>
          <a:prstGeom prst="rect">
            <a:avLst/>
          </a:prstGeom>
          <a:noFill/>
        </p:spPr>
        <p:txBody>
          <a:bodyPr wrap="square" lIns="91423" tIns="45712" rIns="91423" bIns="45712" rtlCol="0">
            <a:spAutoFit/>
          </a:bodyPr>
          <a:lstStyle/>
          <a:p>
            <a:pPr lvl="0" algn="just" defTabSz="1217930">
              <a:lnSpc>
                <a:spcPct val="130000"/>
              </a:lnSpc>
              <a:spcBef>
                <a:spcPts val="0"/>
              </a:spcBef>
              <a:spcAft>
                <a:spcPts val="0"/>
              </a:spcAft>
              <a:defRPr/>
            </a:pPr>
            <a:r>
              <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资源与创业者的关系就如同颜料和画笔与艺术家的关系那样。获取不到创业所需的资源，创业机会对创业者而言就毫无意义。机会识别的实质是创业者判断是否能够获取足够的资源来支持可能的创业活动Kirzner（1979）和Casson（1982）也认为，创业机会的存在本质上是部分创业者能够发现特定资源的价值，而其他人不能做到这一点。就整个创业过程来说，创业机会的提出来自于创业者依靠自身的资源财富对机会的价值确认。例如，同样的产品或者盈利模式，一些人会付诸行动去创收，其他人却往往放任机会流失。对于后者来说，往往是缺乏必要的创业资源，因此，从这一角度来看，创业就是把创业机会的识别与创业资源的获取结合起来。</a:t>
            </a:r>
            <a:endParaRPr lang="zh-CN" altLang="en-US"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图片2"/>
          <p:cNvPicPr>
            <a:picLocks noChangeAspect="1"/>
          </p:cNvPicPr>
          <p:nvPr/>
        </p:nvPicPr>
        <p:blipFill>
          <a:blip r:embed="rId1"/>
          <a:stretch>
            <a:fillRect/>
          </a:stretch>
        </p:blipFill>
        <p:spPr>
          <a:xfrm>
            <a:off x="920750" y="1838325"/>
            <a:ext cx="1934845" cy="1945005"/>
          </a:xfrm>
          <a:prstGeom prst="rect">
            <a:avLst/>
          </a:prstGeom>
        </p:spPr>
      </p:pic>
      <p:pic>
        <p:nvPicPr>
          <p:cNvPr id="4" name="图片 3" descr="图片1"/>
          <p:cNvPicPr>
            <a:picLocks noChangeAspect="1"/>
          </p:cNvPicPr>
          <p:nvPr/>
        </p:nvPicPr>
        <p:blipFill>
          <a:blip r:embed="rId2"/>
          <a:stretch>
            <a:fillRect/>
          </a:stretch>
        </p:blipFill>
        <p:spPr>
          <a:xfrm>
            <a:off x="910590" y="3875405"/>
            <a:ext cx="1945640" cy="1944370"/>
          </a:xfrm>
          <a:prstGeom prst="rect">
            <a:avLst/>
          </a:prstGeom>
        </p:spPr>
      </p:pic>
      <p:pic>
        <p:nvPicPr>
          <p:cNvPr id="3" name="图片 2" descr="图片4"/>
          <p:cNvPicPr>
            <a:picLocks noChangeAspect="1"/>
          </p:cNvPicPr>
          <p:nvPr/>
        </p:nvPicPr>
        <p:blipFill>
          <a:blip r:embed="rId3"/>
          <a:srcRect l="43764" t="19564" r="12401" b="3657"/>
          <a:stretch>
            <a:fillRect/>
          </a:stretch>
        </p:blipFill>
        <p:spPr>
          <a:xfrm>
            <a:off x="2931795" y="1836420"/>
            <a:ext cx="1959610" cy="1946275"/>
          </a:xfrm>
          <a:prstGeom prst="rect">
            <a:avLst/>
          </a:prstGeom>
        </p:spPr>
      </p:pic>
      <p:sp>
        <p:nvSpPr>
          <p:cNvPr id="19" name="矩形 18"/>
          <p:cNvSpPr/>
          <p:nvPr/>
        </p:nvSpPr>
        <p:spPr>
          <a:xfrm>
            <a:off x="2938349" y="3886331"/>
            <a:ext cx="8520834" cy="19449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l" defTabSz="914400" rtl="0" fontAlgn="auto">
              <a:lnSpc>
                <a:spcPct val="100000"/>
              </a:lnSpc>
              <a:spcBef>
                <a:spcPts val="0"/>
              </a:spcBef>
              <a:spcAft>
                <a:spcPts val="1200"/>
              </a:spcAft>
              <a:buClrTx/>
              <a:buSzTx/>
              <a:buFontTx/>
              <a:buNone/>
              <a:defRPr/>
            </a:pPr>
            <a:r>
              <a:rPr kumimoji="0" lang="zh-CN" altLang="en-US" sz="160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财务资源、经营管理资源、市场资源、人才资源是直接参与企业战略规划的资源要素，可以把它们定义为</a:t>
            </a:r>
            <a:r>
              <a:rPr kumimoji="0" lang="zh-CN" altLang="en-US"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直接资源</a:t>
            </a:r>
            <a:r>
              <a:rPr kumimoji="0" lang="zh-CN" altLang="en-US" sz="1600" b="1"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r>
              <a:rPr kumimoji="0" lang="zh-CN" altLang="en-US" sz="1600"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政策资源、信息资源、科技资源这三类资源要素对于创业成长的影响更多的是提供便利和支持，而非直接参与创业战略的制定和执行，因此，对于创业战略的规划是一种间接的作用，可以把它们定义为</a:t>
            </a:r>
            <a:r>
              <a:rPr kumimoji="0" lang="zh-CN" altLang="en-US"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间接资源</a:t>
            </a:r>
            <a:r>
              <a:rPr kumimoji="0" lang="zh-CN" altLang="en-US" sz="1600" b="1"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a:t>
            </a:r>
            <a:endParaRPr kumimoji="0" lang="zh-CN" altLang="en-US" sz="1600" b="1" i="0" u="none" strike="noStrike" kern="1200" cap="none" spc="0" normalizeH="0" baseline="0" noProof="0" dirty="0">
              <a:ln>
                <a:noFill/>
              </a:ln>
              <a:solidFill>
                <a:srgbClr val="FFFFFF"/>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0" name="矩形 19"/>
          <p:cNvSpPr/>
          <p:nvPr/>
        </p:nvSpPr>
        <p:spPr>
          <a:xfrm>
            <a:off x="5129720" y="1879350"/>
            <a:ext cx="6498076" cy="460375"/>
          </a:xfrm>
          <a:prstGeom prst="rect">
            <a:avLst/>
          </a:prstGeom>
        </p:spPr>
        <p:txBody>
          <a:bodyPr wrap="square">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00000"/>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（一）直接资源和间接资源</a:t>
            </a:r>
            <a:endParaRPr kumimoji="0" lang="zh-CN" altLang="en-US" sz="2400" b="1" i="0" u="none" strike="noStrike" kern="1200" cap="none" spc="0" normalizeH="0" baseline="0" noProof="0" dirty="0">
              <a:ln>
                <a:noFill/>
              </a:ln>
              <a:solidFill>
                <a:srgbClr val="000000"/>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21" name="矩形 20"/>
          <p:cNvSpPr/>
          <p:nvPr/>
        </p:nvSpPr>
        <p:spPr>
          <a:xfrm>
            <a:off x="5129530" y="2588895"/>
            <a:ext cx="5927725" cy="891540"/>
          </a:xfrm>
          <a:prstGeom prst="rect">
            <a:avLst/>
          </a:prstGeom>
        </p:spPr>
        <p:txBody>
          <a:bodyPr wrap="square">
            <a:sp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0000"/>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林强、林嵩、姜彦福等人（2003，2005，2007）按照资源要素在企业战略规划过程中的参与程度，认为创业资源有</a:t>
            </a:r>
            <a:r>
              <a:rPr kumimoji="0" lang="zh-CN" altLang="en-US" b="1" i="0" u="none" strike="noStrike" kern="1200" cap="none" spc="0" normalizeH="0" baseline="0" noProof="0" dirty="0">
                <a:ln>
                  <a:noFill/>
                </a:ln>
                <a:solidFill>
                  <a:srgbClr val="1D9A78"/>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间接资源</a:t>
            </a:r>
            <a:r>
              <a:rPr kumimoji="0" lang="zh-CN" altLang="en-US" sz="1600" i="0" u="none" strike="noStrike" kern="1200" cap="none" spc="0" normalizeH="0" baseline="0" noProof="0" dirty="0">
                <a:ln>
                  <a:noFill/>
                </a:ln>
                <a:solidFill>
                  <a:srgbClr val="000000"/>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和</a:t>
            </a:r>
            <a:r>
              <a:rPr kumimoji="0" lang="zh-CN" altLang="en-US" b="1" i="0" u="none" strike="noStrike" kern="1200" cap="none" spc="0" normalizeH="0" baseline="0" noProof="0" dirty="0">
                <a:ln>
                  <a:noFill/>
                </a:ln>
                <a:solidFill>
                  <a:srgbClr val="1D9A78"/>
                </a:solidFill>
                <a:effectLst>
                  <a:outerShdw blurRad="38100" dist="38100" dir="2700000" algn="tl">
                    <a:srgbClr val="000000">
                      <a:alpha val="43137"/>
                    </a:srgbClr>
                  </a:outerShdw>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直接资源</a:t>
            </a:r>
            <a:r>
              <a:rPr kumimoji="0" lang="zh-CN" altLang="en-US" sz="1600" b="0" i="0" u="none" strike="noStrike" kern="1200" cap="none" spc="0" normalizeH="0" baseline="0" noProof="0" dirty="0">
                <a:ln>
                  <a:noFill/>
                </a:ln>
                <a:solidFill>
                  <a:srgbClr val="000000"/>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rPr>
              <a:t>之分。</a:t>
            </a:r>
            <a:endParaRPr kumimoji="0" lang="zh-CN" altLang="en-US" sz="1600" b="0" i="0" u="none" strike="noStrike" kern="1200" cap="none" spc="0" normalizeH="0" baseline="0" noProof="0" dirty="0">
              <a:ln>
                <a:noFill/>
              </a:ln>
              <a:solidFill>
                <a:srgbClr val="000000"/>
              </a:solidFill>
              <a:effectLst/>
              <a:uLnTx/>
              <a:uFillTx/>
              <a:latin typeface="字魂59号-创粗黑" panose="00000500000000000000" pitchFamily="2" charset="-122"/>
              <a:ea typeface="字魂59号-创粗黑" panose="00000500000000000000" pitchFamily="2" charset="-122"/>
              <a:cs typeface="+mn-ea"/>
              <a:sym typeface="字魂59号-创粗黑" panose="00000500000000000000" pitchFamily="2" charset="-122"/>
            </a:endParaRPr>
          </a:p>
        </p:txBody>
      </p:sp>
      <p:sp>
        <p:nvSpPr>
          <p:cNvPr id="66" name="文本框 17"/>
          <p:cNvSpPr txBox="1"/>
          <p:nvPr/>
        </p:nvSpPr>
        <p:spPr>
          <a:xfrm>
            <a:off x="1088390" y="381635"/>
            <a:ext cx="3477895" cy="368300"/>
          </a:xfrm>
          <a:prstGeom prst="rect">
            <a:avLst/>
          </a:prstGeom>
          <a:noFill/>
        </p:spPr>
        <p:txBody>
          <a:bodyPr wrap="square" rtlCol="0">
            <a:spAutoFit/>
          </a:bodyPr>
          <a:p>
            <a:r>
              <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rPr>
              <a:t>创业资源及其分类</a:t>
            </a:r>
            <a:endParaRPr lang="zh-CN" altLang="en-US" spc="600" dirty="0">
              <a:solidFill>
                <a:schemeClr val="tx1">
                  <a:lumMod val="75000"/>
                  <a:lumOff val="25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heckerboard(across)">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750"/>
                                        <p:tgtEl>
                                          <p:spTgt spid="21"/>
                                        </p:tgtEl>
                                      </p:cBhvr>
                                    </p:animEffect>
                                  </p:childTnLst>
                                </p:cTn>
                              </p:par>
                              <p:par>
                                <p:cTn id="12" presetID="10" presetClass="entr" presetSubtype="0" fill="hold" grpId="0" nodeType="withEffect">
                                  <p:stCondLst>
                                    <p:cond delay="150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p:cNvSpPr/>
          <p:nvPr/>
        </p:nvSpPr>
        <p:spPr>
          <a:xfrm>
            <a:off x="6862445" y="1868337"/>
            <a:ext cx="762000" cy="1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1" name="Freeform 11"/>
          <p:cNvSpPr/>
          <p:nvPr/>
        </p:nvSpPr>
        <p:spPr>
          <a:xfrm rot="5400000">
            <a:off x="11489025" y="335281"/>
            <a:ext cx="355600" cy="355600"/>
          </a:xfrm>
          <a:custGeom>
            <a:avLst/>
            <a:gdLst>
              <a:gd name="connsiteX0" fmla="*/ 0 w 355600"/>
              <a:gd name="connsiteY0" fmla="*/ 355600 h 355600"/>
              <a:gd name="connsiteX1" fmla="*/ 0 w 355600"/>
              <a:gd name="connsiteY1" fmla="*/ 79022 h 355600"/>
              <a:gd name="connsiteX2" fmla="*/ 0 w 355600"/>
              <a:gd name="connsiteY2" fmla="*/ 0 h 355600"/>
              <a:gd name="connsiteX3" fmla="*/ 79022 w 355600"/>
              <a:gd name="connsiteY3" fmla="*/ 0 h 355600"/>
              <a:gd name="connsiteX4" fmla="*/ 355600 w 355600"/>
              <a:gd name="connsiteY4" fmla="*/ 0 h 355600"/>
              <a:gd name="connsiteX5" fmla="*/ 355600 w 355600"/>
              <a:gd name="connsiteY5" fmla="*/ 79022 h 355600"/>
              <a:gd name="connsiteX6" fmla="*/ 79022 w 355600"/>
              <a:gd name="connsiteY6" fmla="*/ 79022 h 355600"/>
              <a:gd name="connsiteX7" fmla="*/ 79022 w 355600"/>
              <a:gd name="connsiteY7" fmla="*/ 35560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600" h="355600">
                <a:moveTo>
                  <a:pt x="0" y="355600"/>
                </a:moveTo>
                <a:lnTo>
                  <a:pt x="0" y="79022"/>
                </a:lnTo>
                <a:lnTo>
                  <a:pt x="0" y="0"/>
                </a:lnTo>
                <a:lnTo>
                  <a:pt x="79022" y="0"/>
                </a:lnTo>
                <a:lnTo>
                  <a:pt x="355600" y="0"/>
                </a:lnTo>
                <a:lnTo>
                  <a:pt x="355600" y="79022"/>
                </a:lnTo>
                <a:lnTo>
                  <a:pt x="79022" y="79022"/>
                </a:lnTo>
                <a:lnTo>
                  <a:pt x="79022" y="3556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TextBox 7"/>
          <p:cNvSpPr txBox="1"/>
          <p:nvPr/>
        </p:nvSpPr>
        <p:spPr>
          <a:xfrm>
            <a:off x="6862445" y="2239645"/>
            <a:ext cx="4546600" cy="1383665"/>
          </a:xfrm>
          <a:prstGeom prst="rect">
            <a:avLst/>
          </a:prstGeom>
          <a:noFill/>
        </p:spPr>
        <p:txBody>
          <a:bodyPr wrap="square" rtlCol="0">
            <a:spAutoFit/>
          </a:bodyPr>
          <a:lstStyle/>
          <a:p>
            <a:r>
              <a:rPr lang="zh-CN" altLang="en-US" sz="2800" dirty="0">
                <a:latin typeface="思源黑体" panose="020B0500000000000000" pitchFamily="34" charset="-122"/>
                <a:ea typeface="思源黑体" panose="020B0500000000000000" pitchFamily="34" charset="-122"/>
                <a:sym typeface="思源黑体" panose="020B0500000000000000" pitchFamily="34" charset="-122"/>
              </a:rPr>
              <a:t>（二）Barney 分类法：</a:t>
            </a:r>
            <a:endParaRPr lang="zh-CN" altLang="en-US" sz="2800" dirty="0">
              <a:latin typeface="思源黑体" panose="020B0500000000000000" pitchFamily="34" charset="-122"/>
              <a:ea typeface="思源黑体" panose="020B0500000000000000" pitchFamily="34" charset="-122"/>
              <a:sym typeface="思源黑体" panose="020B0500000000000000" pitchFamily="34" charset="-122"/>
            </a:endParaRPr>
          </a:p>
          <a:p>
            <a:r>
              <a:rPr lang="zh-CN" altLang="en-US" sz="2800"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人力和技术资源</a:t>
            </a:r>
            <a:r>
              <a:rPr lang="zh-CN" altLang="en-US" sz="2800" dirty="0">
                <a:latin typeface="思源黑体" panose="020B0500000000000000" pitchFamily="34" charset="-122"/>
                <a:ea typeface="思源黑体" panose="020B0500000000000000" pitchFamily="34" charset="-122"/>
                <a:sym typeface="思源黑体" panose="020B0500000000000000" pitchFamily="34" charset="-122"/>
              </a:rPr>
              <a:t>、</a:t>
            </a:r>
            <a:r>
              <a:rPr lang="zh-CN" altLang="en-US" sz="2800"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财务资源</a:t>
            </a:r>
            <a:r>
              <a:rPr lang="zh-CN" altLang="en-US" sz="2800" dirty="0">
                <a:latin typeface="思源黑体" panose="020B0500000000000000" pitchFamily="34" charset="-122"/>
                <a:ea typeface="思源黑体" panose="020B0500000000000000" pitchFamily="34" charset="-122"/>
                <a:sym typeface="思源黑体" panose="020B0500000000000000" pitchFamily="34" charset="-122"/>
              </a:rPr>
              <a:t>、</a:t>
            </a:r>
            <a:r>
              <a:rPr lang="zh-CN" altLang="en-US" sz="2800"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rPr>
              <a:t>生产经营性资源</a:t>
            </a:r>
            <a:endParaRPr lang="zh-CN" altLang="en-US" sz="2800" dirty="0">
              <a:solidFill>
                <a:srgbClr val="1D9A78"/>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7" name="TextBox 24"/>
          <p:cNvSpPr txBox="1"/>
          <p:nvPr/>
        </p:nvSpPr>
        <p:spPr>
          <a:xfrm>
            <a:off x="6861810" y="3840480"/>
            <a:ext cx="4731385" cy="974725"/>
          </a:xfrm>
          <a:prstGeom prst="rect">
            <a:avLst/>
          </a:prstGeom>
          <a:noFill/>
        </p:spPr>
        <p:txBody>
          <a:bodyPr wrap="square" lIns="91423" tIns="45712" rIns="91423" bIns="45712" rtlCol="0">
            <a:spAutoFit/>
          </a:bodyPr>
          <a:lstStyle/>
          <a:p>
            <a:pPr lvl="0" defTabSz="1217930">
              <a:lnSpc>
                <a:spcPct val="120000"/>
              </a:lnSpc>
              <a:spcBef>
                <a:spcPts val="0"/>
              </a:spcBef>
              <a:spcAft>
                <a:spcPts val="0"/>
              </a:spcAft>
              <a:defRPr/>
            </a:pPr>
            <a:r>
              <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rPr>
              <a:t>从Barney 的分类（图8-2）出发，创业时期的资源就其重要性来说，分别有以下的细分：组织资源、人力资源、物质资源。</a:t>
            </a:r>
            <a:endParaRPr sz="1600" dirty="0">
              <a:solidFill>
                <a:schemeClr val="bg1">
                  <a:lumMod val="50000"/>
                </a:schemeClr>
              </a:solidFill>
              <a:latin typeface="思源黑体" panose="020B0500000000000000" pitchFamily="34" charset="-122"/>
              <a:ea typeface="思源黑体" panose="020B0500000000000000" pitchFamily="34" charset="-122"/>
              <a:sym typeface="思源黑体" panose="020B0500000000000000" pitchFamily="34" charset="-122"/>
            </a:endParaRPr>
          </a:p>
        </p:txBody>
      </p:sp>
      <p:grpSp>
        <p:nvGrpSpPr>
          <p:cNvPr id="14" name="组合 13"/>
          <p:cNvGrpSpPr/>
          <p:nvPr/>
        </p:nvGrpSpPr>
        <p:grpSpPr>
          <a:xfrm>
            <a:off x="1260475" y="1770380"/>
            <a:ext cx="3816350" cy="3317240"/>
            <a:chOff x="1974" y="3211"/>
            <a:chExt cx="6010" cy="5224"/>
          </a:xfrm>
        </p:grpSpPr>
        <p:grpSp>
          <p:nvGrpSpPr>
            <p:cNvPr id="8" name="组合 7"/>
            <p:cNvGrpSpPr/>
            <p:nvPr/>
          </p:nvGrpSpPr>
          <p:grpSpPr>
            <a:xfrm>
              <a:off x="1974" y="3211"/>
              <a:ext cx="6009" cy="4372"/>
              <a:chOff x="1974" y="3211"/>
              <a:chExt cx="6009" cy="4372"/>
            </a:xfrm>
          </p:grpSpPr>
          <p:sp>
            <p:nvSpPr>
              <p:cNvPr id="2" name="矩形 1"/>
              <p:cNvSpPr/>
              <p:nvPr/>
            </p:nvSpPr>
            <p:spPr>
              <a:xfrm>
                <a:off x="1974" y="4085"/>
                <a:ext cx="912" cy="26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创业资源</a:t>
                </a:r>
                <a:endParaRPr lang="zh-CN" altLang="en-US"/>
              </a:p>
            </p:txBody>
          </p:sp>
          <p:sp>
            <p:nvSpPr>
              <p:cNvPr id="3" name="矩形 2"/>
              <p:cNvSpPr/>
              <p:nvPr/>
            </p:nvSpPr>
            <p:spPr>
              <a:xfrm>
                <a:off x="4633" y="3211"/>
                <a:ext cx="3351" cy="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人力和技术资源</a:t>
                </a:r>
                <a:endParaRPr lang="zh-CN" altLang="en-US"/>
              </a:p>
            </p:txBody>
          </p:sp>
          <p:sp>
            <p:nvSpPr>
              <p:cNvPr id="4" name="矩形 3"/>
              <p:cNvSpPr/>
              <p:nvPr/>
            </p:nvSpPr>
            <p:spPr>
              <a:xfrm>
                <a:off x="4633" y="4963"/>
                <a:ext cx="3351" cy="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财务资源</a:t>
                </a:r>
                <a:endParaRPr lang="zh-CN" altLang="en-US"/>
              </a:p>
            </p:txBody>
          </p:sp>
          <p:sp>
            <p:nvSpPr>
              <p:cNvPr id="5" name="矩形 4"/>
              <p:cNvSpPr/>
              <p:nvPr/>
            </p:nvSpPr>
            <p:spPr>
              <a:xfrm>
                <a:off x="4633" y="6709"/>
                <a:ext cx="3351" cy="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t>生产经营性资源</a:t>
                </a:r>
                <a:endParaRPr lang="zh-CN" altLang="en-US"/>
              </a:p>
            </p:txBody>
          </p:sp>
          <p:cxnSp>
            <p:nvCxnSpPr>
              <p:cNvPr id="6" name="肘形连接符 5"/>
              <p:cNvCxnSpPr>
                <a:stCxn id="3" idx="1"/>
                <a:endCxn id="5" idx="1"/>
              </p:cNvCxnSpPr>
              <p:nvPr/>
            </p:nvCxnSpPr>
            <p:spPr>
              <a:xfrm rot="10800000" flipV="1">
                <a:off x="4633" y="3648"/>
                <a:ext cx="5" cy="3498"/>
              </a:xfrm>
              <a:prstGeom prst="bentConnector3">
                <a:avLst>
                  <a:gd name="adj1" fmla="val 15180000"/>
                </a:avLst>
              </a:prstGeom>
              <a:ln w="19050">
                <a:headEnd type="triangle"/>
                <a:tailEnd type="triangle" w="sm" len="lg"/>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2" idx="3"/>
                <a:endCxn id="4" idx="1"/>
              </p:cNvCxnSpPr>
              <p:nvPr/>
            </p:nvCxnSpPr>
            <p:spPr>
              <a:xfrm>
                <a:off x="2886" y="5400"/>
                <a:ext cx="1747"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1974" y="7953"/>
              <a:ext cx="6010" cy="483"/>
            </a:xfrm>
            <a:prstGeom prst="rect">
              <a:avLst/>
            </a:prstGeom>
            <a:noFill/>
          </p:spPr>
          <p:txBody>
            <a:bodyPr wrap="square" rtlCol="0" anchor="t">
              <a:spAutoFit/>
            </a:bodyPr>
            <a:p>
              <a:pPr algn="ctr"/>
              <a:r>
                <a:rPr lang="zh-CN" altLang="en-US" sz="1400"/>
                <a:t>图8-2　Barney 等人的创业资源细分概念模型图</a:t>
              </a:r>
              <a:endParaRPr lang="zh-CN" altLang="en-US" sz="1400"/>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tags/tag1.xml><?xml version="1.0" encoding="utf-8"?>
<p:tagLst xmlns:p="http://schemas.openxmlformats.org/presentationml/2006/main">
  <p:tag name="PA" val="v5.1.0"/>
</p:tagLst>
</file>

<file path=ppt/tags/tag10.xml><?xml version="1.0" encoding="utf-8"?>
<p:tagLst xmlns:p="http://schemas.openxmlformats.org/presentationml/2006/main">
  <p:tag name="ISPRING_SCORM_RATE_SLIDES" val="0"/>
  <p:tag name="ISPRING_SCORM_RATE_QUIZZES" val="0"/>
  <p:tag name="ISPRING_SCORM_PASSING_SCORE" val="0.000000"/>
  <p:tag name="ISPRING_ULTRA_SCORM_COURSE_ID" val="0E1D4189-C6CE-4E0A-8573-37DE6D2BCA26"/>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C:\Users\codi\Desktop"/>
  <p:tag name="ISPRING_PRESENTATION_TITLE" val="演示文稿2"/>
  <p:tag name="ISPRING_FIRST_PUBLISH" val="1"/>
</p:tagLst>
</file>

<file path=ppt/tags/tag2.xml><?xml version="1.0" encoding="utf-8"?>
<p:tagLst xmlns:p="http://schemas.openxmlformats.org/presentationml/2006/main">
  <p:tag name="PA" val="v5.1.0"/>
</p:tagLst>
</file>

<file path=ppt/tags/tag3.xml><?xml version="1.0" encoding="utf-8"?>
<p:tagLst xmlns:p="http://schemas.openxmlformats.org/presentationml/2006/main">
  <p:tag name="MH" val="20161008230036"/>
  <p:tag name="MH_LIBRARY" val="CONTENTS"/>
  <p:tag name="MH_TYPE" val="OTHERS"/>
  <p:tag name="ID" val="553514"/>
</p:tagLst>
</file>

<file path=ppt/tags/tag4.xml><?xml version="1.0" encoding="utf-8"?>
<p:tagLst xmlns:p="http://schemas.openxmlformats.org/presentationml/2006/main">
  <p:tag name="MH" val="20161008230036"/>
  <p:tag name="MH_LIBRARY" val="CONTENTS"/>
  <p:tag name="MH_TYPE" val="OTHERS"/>
  <p:tag name="ID" val="553514"/>
</p:tagLst>
</file>

<file path=ppt/tags/tag5.xml><?xml version="1.0" encoding="utf-8"?>
<p:tagLst xmlns:p="http://schemas.openxmlformats.org/presentationml/2006/main">
  <p:tag name="PA" val="v5.1.0"/>
</p:tagLst>
</file>

<file path=ppt/tags/tag6.xml><?xml version="1.0" encoding="utf-8"?>
<p:tagLst xmlns:p="http://schemas.openxmlformats.org/presentationml/2006/main">
  <p:tag name="PA" val="v5.1.0"/>
</p:tagLst>
</file>

<file path=ppt/tags/tag7.xml><?xml version="1.0" encoding="utf-8"?>
<p:tagLst xmlns:p="http://schemas.openxmlformats.org/presentationml/2006/main">
  <p:tag name="PA" val="v5.1.0"/>
</p:tagLst>
</file>

<file path=ppt/tags/tag8.xml><?xml version="1.0" encoding="utf-8"?>
<p:tagLst xmlns:p="http://schemas.openxmlformats.org/presentationml/2006/main">
  <p:tag name="PA" val="v5.1.0"/>
</p:tagLst>
</file>

<file path=ppt/tags/tag9.xml><?xml version="1.0" encoding="utf-8"?>
<p:tagLst xmlns:p="http://schemas.openxmlformats.org/presentationml/2006/main">
  <p:tag name="PA" val="v5.1.0"/>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7704</Words>
  <Application>WPS 演示</Application>
  <PresentationFormat>宽屏</PresentationFormat>
  <Paragraphs>396</Paragraphs>
  <Slides>35</Slides>
  <Notes>25</Notes>
  <HiddenSlides>0</HiddenSlides>
  <MMClips>1</MMClips>
  <ScaleCrop>false</ScaleCrop>
  <HeadingPairs>
    <vt:vector size="6" baseType="variant">
      <vt:variant>
        <vt:lpstr>已用的字体</vt:lpstr>
      </vt:variant>
      <vt:variant>
        <vt:i4>29</vt:i4>
      </vt:variant>
      <vt:variant>
        <vt:lpstr>主题</vt:lpstr>
      </vt:variant>
      <vt:variant>
        <vt:i4>1</vt:i4>
      </vt:variant>
      <vt:variant>
        <vt:lpstr>幻灯片标题</vt:lpstr>
      </vt:variant>
      <vt:variant>
        <vt:i4>35</vt:i4>
      </vt:variant>
    </vt:vector>
  </HeadingPairs>
  <TitlesOfParts>
    <vt:vector size="65" baseType="lpstr">
      <vt:lpstr>Arial</vt:lpstr>
      <vt:lpstr>宋体</vt:lpstr>
      <vt:lpstr>Wingdings</vt:lpstr>
      <vt:lpstr>思源黑体</vt:lpstr>
      <vt:lpstr>Open Sans</vt:lpstr>
      <vt:lpstr>黑体</vt:lpstr>
      <vt:lpstr>字魂35号-经典雅黑</vt:lpstr>
      <vt:lpstr>思源黑体 CN Heavy</vt:lpstr>
      <vt:lpstr>微软雅黑</vt:lpstr>
      <vt:lpstr>Source Han Sans CN Normal</vt:lpstr>
      <vt:lpstr>字魂59号-创粗黑</vt:lpstr>
      <vt:lpstr>Arial Unicode MS</vt:lpstr>
      <vt:lpstr>Calibri Light</vt:lpstr>
      <vt:lpstr>Calibri</vt:lpstr>
      <vt:lpstr>等线</vt:lpstr>
      <vt:lpstr>楷体_GB2312</vt:lpstr>
      <vt:lpstr>BatangChe</vt:lpstr>
      <vt:lpstr>Lato</vt:lpstr>
      <vt:lpstr>Gill Sans</vt:lpstr>
      <vt:lpstr>Lato</vt:lpstr>
      <vt:lpstr>Source Sans Pro Light</vt:lpstr>
      <vt:lpstr>Lato Heavy</vt:lpstr>
      <vt:lpstr>Montserrat</vt:lpstr>
      <vt:lpstr>思源黑体 Medium</vt:lpstr>
      <vt:lpstr>華康圓體 Std W5</vt:lpstr>
      <vt:lpstr>Yu Gothic UI Semilight</vt:lpstr>
      <vt:lpstr>DFPYuanW5-GB5</vt:lpstr>
      <vt:lpstr>Gill Sans MT</vt:lpstr>
      <vt:lpstr>冬青黑体简体中文 W6</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演示文稿2</dc:title>
  <dc:creator>Wavoy</dc:creator>
  <cp:lastModifiedBy>Love_Run</cp:lastModifiedBy>
  <cp:revision>27</cp:revision>
  <dcterms:created xsi:type="dcterms:W3CDTF">2019-11-11T11:40:00Z</dcterms:created>
  <dcterms:modified xsi:type="dcterms:W3CDTF">2020-02-20T07:15:13Z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2052-11.3.0.8586</vt:lpwstr>
  </property>
</Properties>
</file>